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Roboto"/>
      <p:regular r:id="rId23"/>
      <p:bold r:id="rId24"/>
      <p:italic r:id="rId25"/>
      <p:boldItalic r:id="rId26"/>
    </p:embeddedFont>
    <p:embeddedFont>
      <p:font typeface="Lato"/>
      <p:regular r:id="rId27"/>
      <p:bold r:id="rId28"/>
      <p:italic r:id="rId29"/>
      <p:boldItalic r:id="rId30"/>
    </p:embeddedFont>
    <p:embeddedFont>
      <p:font typeface="Permanent Marker"/>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ermanentMarker-regular.fntdata"/><Relationship Id="rId30" Type="http://schemas.openxmlformats.org/officeDocument/2006/relationships/font" Target="fonts/Lat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fossilfree.org/europe/organising-dna"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inings.350.org/resource/diversity-welcom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fossilfree.org/style-guide/" TargetMode="External"/><Relationship Id="rId3" Type="http://schemas.openxmlformats.org/officeDocument/2006/relationships/hyperlink" Target="https://gofossilfree.org/logo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fossilfree.org/europe/wp-content/uploads/sites/7/2016/09/how-to-use-fossil.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rainings.350.org/for/meeting-facilitators/#facilitation" TargetMode="External"/><Relationship Id="rId3" Type="http://schemas.openxmlformats.org/officeDocument/2006/relationships/hyperlink" Target="http://trainings.350.org/resource/how-to-help-a-group-make-decision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fossilfree.org/commitment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fossilfree.org/europe/how"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fossilfree.org/how-we-win/"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t>This is a presentation </a:t>
            </a:r>
            <a:r>
              <a:rPr lang="en" sz="1200"/>
              <a:t>introducing</a:t>
            </a:r>
            <a:r>
              <a:rPr lang="en" sz="1200"/>
              <a:t> the Fossil Free campaign, with a focus on the divestment campaign. Its aim is to get institutions all over the world to publicly cut their financial ties with the immoral fossil fuel industry.</a:t>
            </a:r>
            <a:endParaRPr sz="1200"/>
          </a:p>
          <a:p>
            <a:pPr indent="0" lvl="0" marL="0">
              <a:spcBef>
                <a:spcPts val="0"/>
              </a:spcBef>
              <a:spcAft>
                <a:spcPts val="0"/>
              </a:spcAft>
              <a:buNone/>
            </a:pPr>
            <a:r>
              <a:t/>
            </a:r>
            <a:endParaRPr sz="1200"/>
          </a:p>
          <a:p>
            <a:pPr indent="0" lvl="0" marL="0">
              <a:spcBef>
                <a:spcPts val="0"/>
              </a:spcBef>
              <a:spcAft>
                <a:spcPts val="0"/>
              </a:spcAft>
              <a:buNone/>
            </a:pPr>
            <a:r>
              <a:rPr lang="en" sz="1200"/>
              <a:t>These slides should take around 20 minutes to present, including a short film. There are notes to accompany each slide. We suggest you use these at the start of a wider meeting. Make time for questions and discussion. And add in detail to present your own campaign to new people in the blank slides at the end.</a:t>
            </a:r>
            <a:endParaRPr sz="1200"/>
          </a:p>
          <a:p>
            <a:pPr indent="0" lvl="0" marL="0">
              <a:spcBef>
                <a:spcPts val="0"/>
              </a:spcBef>
              <a:spcAft>
                <a:spcPts val="0"/>
              </a:spcAft>
              <a:buNone/>
            </a:pPr>
            <a:r>
              <a:t/>
            </a:r>
            <a:endParaRPr sz="1200"/>
          </a:p>
          <a:p>
            <a:pPr indent="0" lvl="0" marL="0">
              <a:spcBef>
                <a:spcPts val="0"/>
              </a:spcBef>
              <a:spcAft>
                <a:spcPts val="0"/>
              </a:spcAft>
              <a:buNone/>
            </a:pPr>
            <a:r>
              <a:rPr lang="en" sz="1200"/>
              <a:t>Slide 2		How divestment and sponsorship work sit under the Fossil Free banner</a:t>
            </a:r>
            <a:endParaRPr sz="1200"/>
          </a:p>
          <a:p>
            <a:pPr indent="0" lvl="0" marL="0">
              <a:spcBef>
                <a:spcPts val="0"/>
              </a:spcBef>
              <a:spcAft>
                <a:spcPts val="0"/>
              </a:spcAft>
              <a:buNone/>
            </a:pPr>
            <a:r>
              <a:rPr lang="en" sz="1200"/>
              <a:t>Slides 3-6   		The history of the campaign, and how we’re winning!</a:t>
            </a:r>
            <a:endParaRPr sz="1200"/>
          </a:p>
          <a:p>
            <a:pPr indent="0" lvl="0" marL="0">
              <a:spcBef>
                <a:spcPts val="0"/>
              </a:spcBef>
              <a:spcAft>
                <a:spcPts val="0"/>
              </a:spcAft>
              <a:buNone/>
            </a:pPr>
            <a:r>
              <a:rPr lang="en" sz="1200"/>
              <a:t>Slide 7        		How does the campaign work, a summary</a:t>
            </a:r>
            <a:endParaRPr sz="1200"/>
          </a:p>
          <a:p>
            <a:pPr indent="0" lvl="0" marL="0">
              <a:spcBef>
                <a:spcPts val="0"/>
              </a:spcBef>
              <a:spcAft>
                <a:spcPts val="0"/>
              </a:spcAft>
              <a:buNone/>
            </a:pPr>
            <a:r>
              <a:rPr lang="en" sz="1200"/>
              <a:t>Slides 8 - 9  		Our theory of change - what the campaign is trying to achieve and how it does it</a:t>
            </a:r>
            <a:endParaRPr sz="1200"/>
          </a:p>
          <a:p>
            <a:pPr indent="0" lvl="0" marL="0">
              <a:spcBef>
                <a:spcPts val="0"/>
              </a:spcBef>
              <a:spcAft>
                <a:spcPts val="0"/>
              </a:spcAft>
              <a:buNone/>
            </a:pPr>
            <a:r>
              <a:rPr lang="en" sz="1200"/>
              <a:t>Slides 10- 16 	Our organising principles - how we work together to campaign</a:t>
            </a:r>
            <a:endParaRPr sz="1200"/>
          </a:p>
          <a:p>
            <a:pPr indent="0" lvl="0" marL="0" rtl="0">
              <a:spcBef>
                <a:spcPts val="0"/>
              </a:spcBef>
              <a:spcAft>
                <a:spcPts val="0"/>
              </a:spcAft>
              <a:buNone/>
            </a:pPr>
            <a:r>
              <a:rPr lang="en" sz="1200"/>
              <a:t>Slides 17 - 18	Blank. Add in detail of your own campaign (unless your group is brand new)! Copy more slides if necessary. </a:t>
            </a:r>
            <a:endParaRPr sz="1200"/>
          </a:p>
          <a:p>
            <a:pPr indent="0" lvl="0" marL="1371600" rtl="0">
              <a:spcBef>
                <a:spcPts val="0"/>
              </a:spcBef>
              <a:spcAft>
                <a:spcPts val="0"/>
              </a:spcAft>
              <a:buNone/>
            </a:pPr>
            <a:r>
              <a:rPr lang="en" sz="1200"/>
              <a:t>Talk about when you started,  who was involved, what you’ve done and what you’ve achieved. Share fun pictures of any actions.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Our principles for how we campaign together are also really important. We want to embody the values, ideas and ways of working we want to see in a just and sustainable future in the way we campaign to make that happen. These four principles govern the way divestment campaigns run all over the world.</a:t>
            </a:r>
            <a:endParaRPr/>
          </a:p>
          <a:p>
            <a:pPr indent="0" lvl="0" marL="0">
              <a:spcBef>
                <a:spcPts val="0"/>
              </a:spcBef>
              <a:spcAft>
                <a:spcPts val="0"/>
              </a:spcAft>
              <a:buNone/>
            </a:pPr>
            <a:r>
              <a:t/>
            </a:r>
            <a:endParaRPr/>
          </a:p>
          <a:p>
            <a:pPr indent="0" lvl="0" marL="0">
              <a:spcBef>
                <a:spcPts val="0"/>
              </a:spcBef>
              <a:spcAft>
                <a:spcPts val="0"/>
              </a:spcAft>
              <a:buNone/>
            </a:pPr>
            <a:r>
              <a:rPr lang="en"/>
              <a:t>You can see this online here: </a:t>
            </a:r>
            <a:r>
              <a:rPr lang="en" u="sng">
                <a:solidFill>
                  <a:schemeClr val="hlink"/>
                </a:solidFill>
                <a:hlinkClick r:id="rId2"/>
              </a:rPr>
              <a:t>https://gofossilfree.org/europe/organising-dna</a:t>
            </a:r>
            <a:endParaRPr/>
          </a:p>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nSpc>
                <a:spcPct val="150000"/>
              </a:lnSpc>
              <a:spcBef>
                <a:spcPts val="0"/>
              </a:spcBef>
              <a:spcAft>
                <a:spcPts val="0"/>
              </a:spcAft>
              <a:buClr>
                <a:srgbClr val="17292E"/>
              </a:buClr>
              <a:buSzPts val="1200"/>
              <a:buChar char="●"/>
            </a:pPr>
            <a:r>
              <a:rPr b="1" lang="en" sz="1200">
                <a:solidFill>
                  <a:srgbClr val="17292E"/>
                </a:solidFill>
              </a:rPr>
              <a:t>Climate change isn’t just an environmental issue, or a social justice issue, or an economic issue — it’s all of those at once</a:t>
            </a:r>
            <a:r>
              <a:rPr lang="en" sz="1200">
                <a:solidFill>
                  <a:srgbClr val="17292E"/>
                </a:solidFill>
              </a:rPr>
              <a:t>. We’re going to have to work together to solve it.</a:t>
            </a:r>
            <a:endParaRPr sz="1200">
              <a:solidFill>
                <a:srgbClr val="17292E"/>
              </a:solidFill>
            </a:endParaRPr>
          </a:p>
          <a:p>
            <a:pPr indent="-304800" lvl="0" marL="457200" rtl="0">
              <a:lnSpc>
                <a:spcPct val="150000"/>
              </a:lnSpc>
              <a:spcBef>
                <a:spcPts val="0"/>
              </a:spcBef>
              <a:spcAft>
                <a:spcPts val="0"/>
              </a:spcAft>
              <a:buClr>
                <a:srgbClr val="17292E"/>
              </a:buClr>
              <a:buSzPts val="1200"/>
              <a:buChar char="●"/>
            </a:pPr>
            <a:r>
              <a:rPr lang="en" sz="1200">
                <a:solidFill>
                  <a:srgbClr val="17292E"/>
                </a:solidFill>
              </a:rPr>
              <a:t>We embrace and actively </a:t>
            </a:r>
            <a:r>
              <a:rPr b="1" lang="en" sz="1200">
                <a:solidFill>
                  <a:srgbClr val="17292E"/>
                </a:solidFill>
              </a:rPr>
              <a:t>welcome</a:t>
            </a:r>
            <a:r>
              <a:rPr lang="en" sz="1200">
                <a:solidFill>
                  <a:srgbClr val="17292E"/>
                </a:solidFill>
              </a:rPr>
              <a:t> the talents, energy &amp; commitment of all individuals volunteering their time regardless of their background, ethnicity, religious or spiritual belief, gender and sexual orientation. We react immediately against disrespect.</a:t>
            </a:r>
            <a:endParaRPr sz="1200">
              <a:solidFill>
                <a:srgbClr val="17292E"/>
              </a:solidFill>
            </a:endParaRPr>
          </a:p>
          <a:p>
            <a:pPr indent="0" lvl="0" marL="0">
              <a:spcBef>
                <a:spcPts val="90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t/>
            </a:r>
            <a:endParaRPr sz="1200">
              <a:solidFill>
                <a:srgbClr val="17292E"/>
              </a:solidFill>
            </a:endParaRPr>
          </a:p>
          <a:p>
            <a:pPr indent="-304800" lvl="0" marL="457200" rtl="0">
              <a:lnSpc>
                <a:spcPct val="150000"/>
              </a:lnSpc>
              <a:spcBef>
                <a:spcPts val="900"/>
              </a:spcBef>
              <a:spcAft>
                <a:spcPts val="0"/>
              </a:spcAft>
              <a:buClr>
                <a:srgbClr val="17292E"/>
              </a:buClr>
              <a:buSzPts val="1200"/>
              <a:buChar char="●"/>
            </a:pPr>
            <a:r>
              <a:rPr lang="en" sz="1200">
                <a:solidFill>
                  <a:srgbClr val="17292E"/>
                </a:solidFill>
              </a:rPr>
              <a:t>Our campaign is built on the </a:t>
            </a:r>
            <a:r>
              <a:rPr b="1" lang="en" sz="1200">
                <a:solidFill>
                  <a:srgbClr val="17292E"/>
                </a:solidFill>
              </a:rPr>
              <a:t>relationships</a:t>
            </a:r>
            <a:r>
              <a:rPr lang="en" sz="1200">
                <a:solidFill>
                  <a:srgbClr val="17292E"/>
                </a:solidFill>
              </a:rPr>
              <a:t> of its participants. We will work every day to build trust, respect and reciprocity among members of the Fossil Free divestment movement.</a:t>
            </a:r>
            <a:endParaRPr sz="1200"/>
          </a:p>
          <a:p>
            <a:pPr indent="0" lvl="0" marL="0" rtl="0">
              <a:spcBef>
                <a:spcPts val="0"/>
              </a:spcBef>
              <a:spcAft>
                <a:spcPts val="0"/>
              </a:spcAft>
              <a:buNone/>
            </a:pPr>
            <a:r>
              <a:t/>
            </a:r>
            <a:endParaRPr sz="1200"/>
          </a:p>
          <a:p>
            <a:pPr indent="0" lvl="0" marL="0" rtl="0">
              <a:spcBef>
                <a:spcPts val="0"/>
              </a:spcBef>
              <a:spcAft>
                <a:spcPts val="0"/>
              </a:spcAft>
              <a:buNone/>
            </a:pPr>
            <a:r>
              <a:rPr lang="en" sz="1200"/>
              <a:t>There are details of a team building welcome exercise here: </a:t>
            </a:r>
            <a:r>
              <a:rPr lang="en" sz="1200" u="sng">
                <a:solidFill>
                  <a:schemeClr val="hlink"/>
                </a:solidFill>
                <a:hlinkClick r:id="rId2"/>
              </a:rPr>
              <a:t>https://trainings.350.org/resource/diversity-welcome/</a:t>
            </a:r>
            <a:r>
              <a:rPr lang="en" sz="1200"/>
              <a:t> </a:t>
            </a:r>
            <a:endParaRPr sz="1200"/>
          </a:p>
          <a:p>
            <a:pPr indent="0" lvl="0" marL="0" rtl="0">
              <a:spcBef>
                <a:spcPts val="0"/>
              </a:spcBef>
              <a:spcAft>
                <a:spcPts val="0"/>
              </a:spcAft>
              <a:buNone/>
            </a:pPr>
            <a:r>
              <a:t/>
            </a:r>
            <a:endParaRPr sz="1200"/>
          </a:p>
          <a:p>
            <a:pPr indent="0" lvl="0" marL="0" rtl="0">
              <a:spcBef>
                <a:spcPts val="0"/>
              </a:spcBef>
              <a:spcAft>
                <a:spcPts val="0"/>
              </a:spcAft>
              <a:buNone/>
            </a:pPr>
            <a:r>
              <a:rPr lang="en" sz="1200"/>
              <a:t>And of a selection of team building resources can be found here: https://trainings.350.org/topics/team-building/</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Clr>
                <a:schemeClr val="dk1"/>
              </a:buClr>
              <a:buSzPts val="1100"/>
              <a:buFont typeface="Arial"/>
              <a:buNone/>
            </a:pPr>
            <a:r>
              <a:rPr lang="en" sz="1200">
                <a:solidFill>
                  <a:srgbClr val="17292E"/>
                </a:solidFill>
                <a:highlight>
                  <a:schemeClr val="lt1"/>
                </a:highlight>
              </a:rPr>
              <a:t>Everything is open source. That means our tools are available to everyone campaigning for fossil fuel divestment following our theory of change and embodying our organising principles.</a:t>
            </a:r>
            <a:endParaRPr sz="1200">
              <a:solidFill>
                <a:srgbClr val="17292E"/>
              </a:solidFill>
              <a:highlight>
                <a:schemeClr val="lt1"/>
              </a:highlight>
            </a:endParaRPr>
          </a:p>
          <a:p>
            <a:pPr indent="0" lvl="0" marL="0" rtl="0">
              <a:lnSpc>
                <a:spcPct val="150000"/>
              </a:lnSpc>
              <a:spcBef>
                <a:spcPts val="900"/>
              </a:spcBef>
              <a:spcAft>
                <a:spcPts val="0"/>
              </a:spcAft>
              <a:buClr>
                <a:schemeClr val="dk1"/>
              </a:buClr>
              <a:buSzPts val="1100"/>
              <a:buFont typeface="Arial"/>
              <a:buNone/>
            </a:pPr>
            <a:r>
              <a:rPr lang="en" sz="1200">
                <a:solidFill>
                  <a:srgbClr val="17292E"/>
                </a:solidFill>
                <a:highlight>
                  <a:schemeClr val="lt1"/>
                </a:highlight>
              </a:rPr>
              <a:t>You can find a style guide which talks through everything you need for a visual identity which helps the campaign be recognisable here: </a:t>
            </a:r>
            <a:r>
              <a:rPr lang="en" sz="1200" u="sng">
                <a:solidFill>
                  <a:schemeClr val="hlink"/>
                </a:solidFill>
                <a:highlight>
                  <a:schemeClr val="lt1"/>
                </a:highlight>
                <a:hlinkClick r:id="rId2"/>
              </a:rPr>
              <a:t>https://gofossilfree.org/style-guide/</a:t>
            </a:r>
            <a:r>
              <a:rPr lang="en" sz="1200">
                <a:solidFill>
                  <a:srgbClr val="17292E"/>
                </a:solidFill>
                <a:highlight>
                  <a:schemeClr val="lt1"/>
                </a:highlight>
              </a:rPr>
              <a:t> and the logos are here: </a:t>
            </a:r>
            <a:r>
              <a:rPr lang="en" sz="1200" u="sng">
                <a:solidFill>
                  <a:schemeClr val="hlink"/>
                </a:solidFill>
                <a:highlight>
                  <a:schemeClr val="lt1"/>
                </a:highlight>
                <a:hlinkClick r:id="rId3"/>
              </a:rPr>
              <a:t>https://gofossilfree.org/logos/</a:t>
            </a:r>
            <a:r>
              <a:rPr lang="en" sz="1200">
                <a:solidFill>
                  <a:srgbClr val="17292E"/>
                </a:solidFill>
                <a:highlight>
                  <a:schemeClr val="lt1"/>
                </a:highlight>
              </a:rPr>
              <a:t> </a:t>
            </a:r>
            <a:endParaRPr sz="1200">
              <a:solidFill>
                <a:srgbClr val="17292E"/>
              </a:solidFill>
              <a:highlight>
                <a:schemeClr val="lt1"/>
              </a:highlight>
            </a:endParaRPr>
          </a:p>
          <a:p>
            <a:pPr indent="0" lvl="0" marL="0" rtl="0">
              <a:lnSpc>
                <a:spcPct val="150000"/>
              </a:lnSpc>
              <a:spcBef>
                <a:spcPts val="900"/>
              </a:spcBef>
              <a:spcAft>
                <a:spcPts val="900"/>
              </a:spcAft>
              <a:buClr>
                <a:schemeClr val="dk1"/>
              </a:buClr>
              <a:buSzPts val="1100"/>
              <a:buFont typeface="Arial"/>
              <a:buNone/>
            </a:pPr>
            <a:r>
              <a:rPr lang="en" sz="1200">
                <a:solidFill>
                  <a:srgbClr val="17292E"/>
                </a:solidFill>
                <a:highlight>
                  <a:schemeClr val="lt1"/>
                </a:highlight>
              </a:rPr>
              <a:t>But this also means we’re all responsible for co-creating and maintaining the public image. It’s really important. We’re more powerful if we work together, in the same way, to achieve the same goal.</a:t>
            </a:r>
            <a:endParaRPr sz="1200">
              <a:solidFill>
                <a:srgbClr val="17292E"/>
              </a:solidFill>
              <a:highlight>
                <a:schemeClr val="lt1"/>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t>There is an excellent guide online to how to use the Fossil Free site. It talks through:</a:t>
            </a:r>
            <a:endParaRPr sz="1200"/>
          </a:p>
          <a:p>
            <a:pPr indent="-304800" lvl="0" marL="457200" rtl="0">
              <a:spcBef>
                <a:spcPts val="0"/>
              </a:spcBef>
              <a:spcAft>
                <a:spcPts val="0"/>
              </a:spcAft>
              <a:buSzPts val="1200"/>
              <a:buChar char="-"/>
            </a:pPr>
            <a:r>
              <a:rPr lang="en" sz="1200"/>
              <a:t>How to set up a petition</a:t>
            </a:r>
            <a:endParaRPr sz="1200"/>
          </a:p>
          <a:p>
            <a:pPr indent="-304800" lvl="0" marL="457200" rtl="0">
              <a:spcBef>
                <a:spcPts val="0"/>
              </a:spcBef>
              <a:spcAft>
                <a:spcPts val="0"/>
              </a:spcAft>
              <a:buSzPts val="1200"/>
              <a:buChar char="-"/>
            </a:pPr>
            <a:r>
              <a:rPr lang="en" sz="1200"/>
              <a:t>How to promote that petition</a:t>
            </a:r>
            <a:endParaRPr sz="1200"/>
          </a:p>
          <a:p>
            <a:pPr indent="-304800" lvl="0" marL="457200" rtl="0">
              <a:spcBef>
                <a:spcPts val="0"/>
              </a:spcBef>
              <a:spcAft>
                <a:spcPts val="0"/>
              </a:spcAft>
              <a:buSzPts val="1200"/>
              <a:buChar char="-"/>
            </a:pPr>
            <a:r>
              <a:rPr lang="en" sz="1200"/>
              <a:t>How to email people who have signed that petition with updates to your campaign</a:t>
            </a:r>
            <a:endParaRPr sz="1200"/>
          </a:p>
          <a:p>
            <a:pPr indent="-304800" lvl="0" marL="457200" rtl="0">
              <a:spcBef>
                <a:spcPts val="0"/>
              </a:spcBef>
              <a:spcAft>
                <a:spcPts val="0"/>
              </a:spcAft>
              <a:buSzPts val="1200"/>
              <a:buChar char="-"/>
            </a:pPr>
            <a:r>
              <a:rPr lang="en" sz="1200"/>
              <a:t>How to collect signatures offline and input them</a:t>
            </a:r>
            <a:endParaRPr sz="1200"/>
          </a:p>
          <a:p>
            <a:pPr indent="-304800" lvl="0" marL="457200" rtl="0">
              <a:spcBef>
                <a:spcPts val="0"/>
              </a:spcBef>
              <a:spcAft>
                <a:spcPts val="0"/>
              </a:spcAft>
              <a:buSzPts val="1200"/>
              <a:buChar char="-"/>
            </a:pPr>
            <a:r>
              <a:rPr lang="en" sz="1200"/>
              <a:t>How to deliver your petition</a:t>
            </a:r>
            <a:endParaRPr sz="1200"/>
          </a:p>
          <a:p>
            <a:pPr indent="-304800" lvl="0" marL="457200">
              <a:spcBef>
                <a:spcPts val="0"/>
              </a:spcBef>
              <a:spcAft>
                <a:spcPts val="0"/>
              </a:spcAft>
              <a:buSzPts val="1200"/>
              <a:buChar char="-"/>
            </a:pPr>
            <a:r>
              <a:rPr lang="en" sz="1200"/>
              <a:t>How to organise campaign events - and more!</a:t>
            </a:r>
            <a:endParaRPr sz="1200"/>
          </a:p>
          <a:p>
            <a:pPr indent="0" lvl="0" marL="0">
              <a:spcBef>
                <a:spcPts val="0"/>
              </a:spcBef>
              <a:spcAft>
                <a:spcPts val="0"/>
              </a:spcAft>
              <a:buNone/>
            </a:pPr>
            <a:r>
              <a:rPr lang="en" sz="1200"/>
              <a:t> </a:t>
            </a:r>
            <a:r>
              <a:rPr lang="en" sz="1200" u="sng">
                <a:solidFill>
                  <a:schemeClr val="hlink"/>
                </a:solidFill>
                <a:hlinkClick r:id="rId2"/>
              </a:rPr>
              <a:t>https://gofossilfree.org/europe/wp-content/uploads/sites/7/2016/09/how-to-use-fossil.pdf</a:t>
            </a:r>
            <a:r>
              <a:rPr lang="en" sz="1200"/>
              <a:t>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nSpc>
                <a:spcPct val="150000"/>
              </a:lnSpc>
              <a:spcBef>
                <a:spcPts val="0"/>
              </a:spcBef>
              <a:spcAft>
                <a:spcPts val="0"/>
              </a:spcAft>
              <a:buClr>
                <a:schemeClr val="dk2"/>
              </a:buClr>
              <a:buSzPts val="1200"/>
              <a:buChar char="●"/>
            </a:pPr>
            <a:r>
              <a:rPr lang="en" sz="1200">
                <a:solidFill>
                  <a:srgbClr val="17292E"/>
                </a:solidFill>
              </a:rPr>
              <a:t>Fossil Free groups are autonomous and responsible for ensuring their organising, </a:t>
            </a:r>
            <a:r>
              <a:rPr b="1" lang="en" sz="1200">
                <a:solidFill>
                  <a:srgbClr val="17292E"/>
                </a:solidFill>
              </a:rPr>
              <a:t>facilitation</a:t>
            </a:r>
            <a:r>
              <a:rPr lang="en" sz="1200">
                <a:solidFill>
                  <a:srgbClr val="17292E"/>
                </a:solidFill>
              </a:rPr>
              <a:t>, decision making, communications, tactics and actions are consistent with these principles and the campaign’s theory of change.</a:t>
            </a:r>
            <a:endParaRPr sz="1200">
              <a:solidFill>
                <a:srgbClr val="17292E"/>
              </a:solidFill>
            </a:endParaRPr>
          </a:p>
          <a:p>
            <a:pPr indent="-304800" lvl="0" marL="457200" rtl="0">
              <a:lnSpc>
                <a:spcPct val="150000"/>
              </a:lnSpc>
              <a:spcBef>
                <a:spcPts val="0"/>
              </a:spcBef>
              <a:spcAft>
                <a:spcPts val="0"/>
              </a:spcAft>
              <a:buClr>
                <a:schemeClr val="dk2"/>
              </a:buClr>
              <a:buSzPts val="1200"/>
              <a:buChar char="●"/>
            </a:pPr>
            <a:r>
              <a:rPr lang="en" sz="1200">
                <a:solidFill>
                  <a:srgbClr val="17292E"/>
                </a:solidFill>
              </a:rPr>
              <a:t>We encourage a variety of </a:t>
            </a:r>
            <a:r>
              <a:rPr b="1" lang="en" sz="1200">
                <a:solidFill>
                  <a:srgbClr val="17292E"/>
                </a:solidFill>
              </a:rPr>
              <a:t>decision-making tools</a:t>
            </a:r>
            <a:r>
              <a:rPr lang="en" sz="1200">
                <a:solidFill>
                  <a:srgbClr val="17292E"/>
                </a:solidFill>
              </a:rPr>
              <a:t> and processes within campaigning groups. </a:t>
            </a:r>
            <a:endParaRPr sz="1200">
              <a:solidFill>
                <a:srgbClr val="17292E"/>
              </a:solidFill>
            </a:endParaRPr>
          </a:p>
          <a:p>
            <a:pPr indent="-304800" lvl="0" marL="457200" rtl="0">
              <a:lnSpc>
                <a:spcPct val="150000"/>
              </a:lnSpc>
              <a:spcBef>
                <a:spcPts val="0"/>
              </a:spcBef>
              <a:spcAft>
                <a:spcPts val="0"/>
              </a:spcAft>
              <a:buClr>
                <a:schemeClr val="dk2"/>
              </a:buClr>
              <a:buSzPts val="1200"/>
              <a:buChar char="●"/>
            </a:pPr>
            <a:r>
              <a:rPr lang="en" sz="1200">
                <a:solidFill>
                  <a:srgbClr val="17292E"/>
                </a:solidFill>
              </a:rPr>
              <a:t>This can range from consensus on key strategic decisions and thorough consultation to inform ‘big’ decisions, while entrusting day-to-day decisions to working groups and smaller teams.</a:t>
            </a:r>
            <a:endParaRPr sz="1200">
              <a:solidFill>
                <a:srgbClr val="17292E"/>
              </a:solidFill>
            </a:endParaRPr>
          </a:p>
          <a:p>
            <a:pPr indent="-304800" lvl="0" marL="457200" rtl="0">
              <a:lnSpc>
                <a:spcPct val="150000"/>
              </a:lnSpc>
              <a:spcBef>
                <a:spcPts val="0"/>
              </a:spcBef>
              <a:spcAft>
                <a:spcPts val="0"/>
              </a:spcAft>
              <a:buClr>
                <a:srgbClr val="17292E"/>
              </a:buClr>
              <a:buSzPts val="1200"/>
              <a:buChar char="●"/>
            </a:pPr>
            <a:r>
              <a:rPr lang="en" sz="1200">
                <a:solidFill>
                  <a:srgbClr val="17292E"/>
                </a:solidFill>
              </a:rPr>
              <a:t>Basically, it’s up to groups how they manage their internal processes and group decisions / discussions. BUT the principle we are all leaders is an important one. There will be people who have been involved a long time and who take on different bits of responsibility at different times, but there shouldn’t be any one person or small number of people in charge.</a:t>
            </a:r>
            <a:endParaRPr sz="1200">
              <a:solidFill>
                <a:srgbClr val="17292E"/>
              </a:solidFill>
            </a:endParaRPr>
          </a:p>
          <a:p>
            <a:pPr indent="0" lvl="0" marL="0">
              <a:spcBef>
                <a:spcPts val="900"/>
              </a:spcBef>
              <a:spcAft>
                <a:spcPts val="0"/>
              </a:spcAft>
              <a:buNone/>
            </a:pPr>
            <a:r>
              <a:t/>
            </a:r>
            <a:endParaRPr/>
          </a:p>
          <a:p>
            <a:pPr indent="0" lvl="0" marL="0">
              <a:spcBef>
                <a:spcPts val="0"/>
              </a:spcBef>
              <a:spcAft>
                <a:spcPts val="0"/>
              </a:spcAft>
              <a:buNone/>
            </a:pPr>
            <a:r>
              <a:rPr lang="en"/>
              <a:t>You can find guidance on facilitation here: </a:t>
            </a:r>
            <a:r>
              <a:rPr lang="en" u="sng">
                <a:solidFill>
                  <a:schemeClr val="hlink"/>
                </a:solidFill>
                <a:hlinkClick r:id="rId2"/>
              </a:rPr>
              <a:t>http://trainings.350.org/for/meeting-facilitators/#facilitation</a:t>
            </a:r>
            <a:r>
              <a:rPr lang="en"/>
              <a:t> </a:t>
            </a:r>
            <a:endParaRPr/>
          </a:p>
          <a:p>
            <a:pPr indent="0" lvl="0" marL="0">
              <a:spcBef>
                <a:spcPts val="0"/>
              </a:spcBef>
              <a:spcAft>
                <a:spcPts val="0"/>
              </a:spcAft>
              <a:buNone/>
            </a:pPr>
            <a:r>
              <a:t/>
            </a:r>
            <a:endParaRPr/>
          </a:p>
          <a:p>
            <a:pPr indent="0" lvl="0" marL="0" rtl="0">
              <a:spcBef>
                <a:spcPts val="0"/>
              </a:spcBef>
              <a:spcAft>
                <a:spcPts val="0"/>
              </a:spcAft>
              <a:buNone/>
            </a:pPr>
            <a:r>
              <a:rPr lang="en"/>
              <a:t>And on group decision making here: </a:t>
            </a:r>
            <a:r>
              <a:rPr lang="en" u="sng">
                <a:solidFill>
                  <a:schemeClr val="hlink"/>
                </a:solidFill>
                <a:hlinkClick r:id="rId3"/>
              </a:rPr>
              <a:t>http://trainings.350.org/resource/how-to-help-a-group-make-decisions/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nSpc>
                <a:spcPct val="150000"/>
              </a:lnSpc>
              <a:spcBef>
                <a:spcPts val="0"/>
              </a:spcBef>
              <a:spcAft>
                <a:spcPts val="0"/>
              </a:spcAft>
              <a:buClr>
                <a:srgbClr val="17292E"/>
              </a:buClr>
              <a:buSzPts val="1200"/>
              <a:buChar char="●"/>
            </a:pPr>
            <a:r>
              <a:rPr lang="en" sz="1200">
                <a:solidFill>
                  <a:srgbClr val="17292E"/>
                </a:solidFill>
                <a:highlight>
                  <a:schemeClr val="lt1"/>
                </a:highlight>
              </a:rPr>
              <a:t>We encourage a plurality of tactics — it strengthens our movement. </a:t>
            </a:r>
            <a:endParaRPr sz="1200">
              <a:solidFill>
                <a:srgbClr val="17292E"/>
              </a:solidFill>
              <a:highlight>
                <a:schemeClr val="lt1"/>
              </a:highlight>
            </a:endParaRPr>
          </a:p>
          <a:p>
            <a:pPr indent="-304800" lvl="0" marL="457200" rtl="0">
              <a:lnSpc>
                <a:spcPct val="150000"/>
              </a:lnSpc>
              <a:spcBef>
                <a:spcPts val="0"/>
              </a:spcBef>
              <a:spcAft>
                <a:spcPts val="0"/>
              </a:spcAft>
              <a:buClr>
                <a:srgbClr val="17292E"/>
              </a:buClr>
              <a:buSzPts val="1200"/>
              <a:buChar char="●"/>
            </a:pPr>
            <a:r>
              <a:rPr lang="en" sz="1200">
                <a:solidFill>
                  <a:srgbClr val="17292E"/>
                </a:solidFill>
                <a:highlight>
                  <a:schemeClr val="lt1"/>
                </a:highlight>
              </a:rPr>
              <a:t>We understand the role of public action in mobilising a critical mass of public support behind our cause. </a:t>
            </a:r>
            <a:endParaRPr sz="1200">
              <a:solidFill>
                <a:srgbClr val="17292E"/>
              </a:solidFill>
              <a:highlight>
                <a:schemeClr val="lt1"/>
              </a:highlight>
            </a:endParaRPr>
          </a:p>
          <a:p>
            <a:pPr indent="-304800" lvl="0" marL="457200" rtl="0">
              <a:lnSpc>
                <a:spcPct val="150000"/>
              </a:lnSpc>
              <a:spcBef>
                <a:spcPts val="0"/>
              </a:spcBef>
              <a:spcAft>
                <a:spcPts val="0"/>
              </a:spcAft>
              <a:buClr>
                <a:srgbClr val="17292E"/>
              </a:buClr>
              <a:buSzPts val="1200"/>
              <a:buChar char="●"/>
            </a:pPr>
            <a:r>
              <a:rPr lang="en" sz="1200">
                <a:solidFill>
                  <a:srgbClr val="17292E"/>
                </a:solidFill>
                <a:highlight>
                  <a:schemeClr val="lt1"/>
                </a:highlight>
              </a:rPr>
              <a:t>And we recognise the importance of escalating those actions when our demands aren’t met. You can find a guide to escalating campaigns here: https://gofossilfree.org/europe/escalation-guide/</a:t>
            </a:r>
            <a:endParaRPr sz="1200">
              <a:solidFill>
                <a:srgbClr val="17292E"/>
              </a:solidFill>
              <a:highlight>
                <a:schemeClr val="lt1"/>
              </a:highlight>
            </a:endParaRPr>
          </a:p>
          <a:p>
            <a:pPr indent="-304800" lvl="0" marL="457200" rtl="0">
              <a:lnSpc>
                <a:spcPct val="150000"/>
              </a:lnSpc>
              <a:spcBef>
                <a:spcPts val="0"/>
              </a:spcBef>
              <a:spcAft>
                <a:spcPts val="0"/>
              </a:spcAft>
              <a:buClr>
                <a:srgbClr val="17292E"/>
              </a:buClr>
              <a:buSzPts val="1200"/>
              <a:buChar char="●"/>
            </a:pPr>
            <a:r>
              <a:rPr lang="en" sz="1200">
                <a:solidFill>
                  <a:srgbClr val="17292E"/>
                </a:solidFill>
                <a:highlight>
                  <a:schemeClr val="lt1"/>
                </a:highlight>
              </a:rPr>
              <a:t>We are committed to maintaining </a:t>
            </a:r>
            <a:r>
              <a:rPr b="1" lang="en" sz="1200">
                <a:solidFill>
                  <a:srgbClr val="17292E"/>
                </a:solidFill>
                <a:highlight>
                  <a:schemeClr val="lt1"/>
                </a:highlight>
              </a:rPr>
              <a:t>non-violent discipline</a:t>
            </a:r>
            <a:r>
              <a:rPr lang="en" sz="1200">
                <a:solidFill>
                  <a:srgbClr val="17292E"/>
                </a:solidFill>
                <a:highlight>
                  <a:schemeClr val="lt1"/>
                </a:highlight>
              </a:rPr>
              <a:t> in all of our actions.</a:t>
            </a:r>
            <a:endParaRPr sz="1200">
              <a:solidFill>
                <a:srgbClr val="17292E"/>
              </a:solidFill>
              <a:highlight>
                <a:schemeClr val="lt1"/>
              </a:highlight>
            </a:endParaRPr>
          </a:p>
          <a:p>
            <a:pPr indent="-304800" lvl="0" marL="457200" rtl="0">
              <a:lnSpc>
                <a:spcPct val="150000"/>
              </a:lnSpc>
              <a:spcBef>
                <a:spcPts val="0"/>
              </a:spcBef>
              <a:spcAft>
                <a:spcPts val="0"/>
              </a:spcAft>
              <a:buClr>
                <a:srgbClr val="17292E"/>
              </a:buClr>
              <a:buSzPts val="1200"/>
              <a:buChar char="●"/>
            </a:pPr>
            <a:r>
              <a:rPr lang="en" sz="1200">
                <a:solidFill>
                  <a:srgbClr val="17292E"/>
                </a:solidFill>
                <a:highlight>
                  <a:schemeClr val="lt1"/>
                </a:highlight>
              </a:rPr>
              <a:t>We support those who take direct action and respect those who are not in a position to take part.</a:t>
            </a:r>
            <a:endParaRPr sz="1200">
              <a:solidFill>
                <a:srgbClr val="17292E"/>
              </a:solidFill>
              <a:highlight>
                <a:schemeClr val="lt1"/>
              </a:highlight>
            </a:endParaRPr>
          </a:p>
          <a:p>
            <a:pPr indent="0" lvl="0" marL="0" rtl="0">
              <a:lnSpc>
                <a:spcPct val="150000"/>
              </a:lnSpc>
              <a:spcBef>
                <a:spcPts val="900"/>
              </a:spcBef>
              <a:spcAft>
                <a:spcPts val="900"/>
              </a:spcAft>
              <a:buNone/>
            </a:pPr>
            <a:r>
              <a:rPr lang="en" sz="1200">
                <a:solidFill>
                  <a:srgbClr val="17292E"/>
                </a:solidFill>
                <a:highlight>
                  <a:schemeClr val="lt1"/>
                </a:highlight>
              </a:rPr>
              <a:t>Insider tactics like lobbying, using research, meeting directly with decision makers - these can be useful. But because success for Fossil Free means shining a light on the immoral activities and impacts of the fossil fuel industry, taking aim at its public reputation, taking action should mean building public support for the campaign.</a:t>
            </a:r>
            <a:endParaRPr sz="1200">
              <a:solidFill>
                <a:srgbClr val="17292E"/>
              </a:solidFill>
              <a:highlight>
                <a:schemeClr val="lt1"/>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Slide blank for you to update on your campaign. How did you start? What is your strategy? Who is in the group? Who are you targeting? What have you done so far? And what is next?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200">
                <a:solidFill>
                  <a:schemeClr val="dk1"/>
                </a:solidFill>
              </a:rPr>
              <a:t>This presentation is mostly focused on </a:t>
            </a:r>
            <a:r>
              <a:rPr b="1" lang="en" sz="1200">
                <a:solidFill>
                  <a:schemeClr val="dk1"/>
                </a:solidFill>
              </a:rPr>
              <a:t>divestment</a:t>
            </a:r>
            <a:r>
              <a:rPr lang="en" sz="1200">
                <a:solidFill>
                  <a:schemeClr val="dk1"/>
                </a:solidFill>
              </a:rPr>
              <a:t> - the withdrawal of investments to fossil fuel companies by institutions, often through things like pension funds, following public pressure. </a:t>
            </a:r>
            <a:endParaRPr sz="1200">
              <a:solidFill>
                <a:schemeClr val="dk1"/>
              </a:solidFill>
            </a:endParaRPr>
          </a:p>
          <a:p>
            <a:pPr indent="0" lvl="0" marL="0">
              <a:spcBef>
                <a:spcPts val="0"/>
              </a:spcBef>
              <a:spcAft>
                <a:spcPts val="0"/>
              </a:spcAft>
              <a:buClr>
                <a:schemeClr val="dk1"/>
              </a:buClr>
              <a:buSzPts val="1100"/>
              <a:buFont typeface="Arial"/>
              <a:buNone/>
            </a:pPr>
            <a:r>
              <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But other work, campaigning against acceptance of donations or </a:t>
            </a:r>
            <a:r>
              <a:rPr b="1" lang="en" sz="1200">
                <a:solidFill>
                  <a:schemeClr val="dk1"/>
                </a:solidFill>
              </a:rPr>
              <a:t>sponsorship</a:t>
            </a:r>
            <a:r>
              <a:rPr lang="en" sz="1200">
                <a:solidFill>
                  <a:schemeClr val="dk1"/>
                </a:solidFill>
              </a:rPr>
              <a:t> of cultural institutions for example (like the campaigns to liberate the Tate gallery in the UK and the Louvre in France from oil company sponsorship) also comes under the banner of the Fossil Free campaign. </a:t>
            </a:r>
            <a:endParaRPr sz="1200">
              <a:solidFill>
                <a:schemeClr val="dk1"/>
              </a:solidFill>
            </a:endParaRPr>
          </a:p>
          <a:p>
            <a:pPr indent="0" lvl="0" marL="0">
              <a:spcBef>
                <a:spcPts val="0"/>
              </a:spcBef>
              <a:spcAft>
                <a:spcPts val="0"/>
              </a:spcAft>
              <a:buClr>
                <a:schemeClr val="dk1"/>
              </a:buClr>
              <a:buSzPts val="1100"/>
              <a:buFont typeface="Arial"/>
              <a:buNone/>
            </a:pPr>
            <a:r>
              <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Fossil fuel companies cultivate relationships by sponsoring arts, sports and other institutions to help create a ‘social licence for them to operate’. This contributes to the veneer of legitimacy that enables them to keep expanding operations at a time of climate crisis and to stifle the demands for justice of those communities who live on the frontline of their destructive, polluting operations.</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If we are to consider a future beyond fossil fuels, we can’t let people’s minds be manipulated by ‘big oil’. Corporate sponsorship poses a threat to the future we envision.</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200">
                <a:solidFill>
                  <a:schemeClr val="dk1"/>
                </a:solidFill>
              </a:rPr>
              <a:t>The campaign is young but having started in the US in 2012 it has now spread all over the world. It’s the fastest growing divestment campaign in history!</a:t>
            </a:r>
            <a:endParaRPr sz="1200">
              <a:solidFill>
                <a:schemeClr val="dk1"/>
              </a:solidFill>
            </a:endParaRPr>
          </a:p>
          <a:p>
            <a:pPr indent="0" lvl="0" marL="0" rtl="0">
              <a:spcBef>
                <a:spcPts val="0"/>
              </a:spcBef>
              <a:spcAft>
                <a:spcPts val="0"/>
              </a:spcAft>
              <a:buNone/>
            </a:pPr>
            <a:r>
              <a:t/>
            </a:r>
            <a:endParaRPr sz="1200">
              <a:solidFill>
                <a:schemeClr val="dk1"/>
              </a:solidFill>
            </a:endParaRPr>
          </a:p>
          <a:p>
            <a:pPr indent="0" lvl="0" marL="0" rtl="0">
              <a:spcBef>
                <a:spcPts val="0"/>
              </a:spcBef>
              <a:spcAft>
                <a:spcPts val="0"/>
              </a:spcAft>
              <a:buNone/>
            </a:pPr>
            <a:r>
              <a:rPr lang="en" sz="1200">
                <a:solidFill>
                  <a:schemeClr val="dk1"/>
                </a:solidFill>
              </a:rPr>
              <a:t>The numbers are impressive, as we estimate that trillions of dollars have been divested. But the real point is not the money, it’s the impact that this has on the moral standing of the fossil fuel industry. We’re eroding public support bit by bit and more institutions publically cut their ties, and building the strong people powered divestment movement we need to tackle climate change.</a:t>
            </a:r>
            <a:endParaRPr sz="1200">
              <a:solidFill>
                <a:schemeClr val="dk1"/>
              </a:solidFill>
            </a:endParaRPr>
          </a:p>
          <a:p>
            <a:pPr indent="0" lvl="0" marL="0" rtl="0">
              <a:spcBef>
                <a:spcPts val="0"/>
              </a:spcBef>
              <a:spcAft>
                <a:spcPts val="0"/>
              </a:spcAft>
              <a:buNone/>
            </a:pPr>
            <a:r>
              <a:t/>
            </a:r>
            <a:endParaRPr sz="1200">
              <a:solidFill>
                <a:schemeClr val="dk1"/>
              </a:solidFill>
            </a:endParaRPr>
          </a:p>
          <a:p>
            <a:pPr indent="0" lvl="0" marL="0" rtl="0">
              <a:spcBef>
                <a:spcPts val="0"/>
              </a:spcBef>
              <a:spcAft>
                <a:spcPts val="0"/>
              </a:spcAft>
              <a:buClr>
                <a:schemeClr val="dk1"/>
              </a:buClr>
              <a:buSzPts val="1100"/>
              <a:buFont typeface="Arial"/>
              <a:buNone/>
            </a:pPr>
            <a:r>
              <a:rPr lang="en" sz="1200">
                <a:solidFill>
                  <a:schemeClr val="dk1"/>
                </a:solidFill>
              </a:rPr>
              <a:t>You can check and update latest commitments here: </a:t>
            </a:r>
            <a:r>
              <a:rPr lang="en" sz="1200" u="sng">
                <a:solidFill>
                  <a:schemeClr val="hlink"/>
                </a:solidFill>
                <a:hlinkClick r:id="rId2"/>
              </a:rPr>
              <a:t>https://gofossilfree.org/commitments/</a:t>
            </a:r>
            <a:r>
              <a:rPr lang="en" sz="1200">
                <a:solidFill>
                  <a:schemeClr val="dk1"/>
                </a:solidFill>
              </a:rPr>
              <a:t>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solidFill>
                  <a:srgbClr val="333333"/>
                </a:solidFill>
              </a:rPr>
              <a:t>There have been so many successes!! </a:t>
            </a:r>
            <a:endParaRPr sz="1200">
              <a:solidFill>
                <a:srgbClr val="333333"/>
              </a:solidFill>
            </a:endParaRPr>
          </a:p>
          <a:p>
            <a:pPr indent="0" lvl="0" marL="0">
              <a:spcBef>
                <a:spcPts val="0"/>
              </a:spcBef>
              <a:spcAft>
                <a:spcPts val="0"/>
              </a:spcAft>
              <a:buClr>
                <a:schemeClr val="dk1"/>
              </a:buClr>
              <a:buSzPts val="1100"/>
              <a:buFont typeface="Arial"/>
              <a:buNone/>
            </a:pPr>
            <a:r>
              <a:rPr lang="en" sz="1200">
                <a:solidFill>
                  <a:srgbClr val="333333"/>
                </a:solidFill>
              </a:rPr>
              <a:t>- universities, nearly a third of universities in the UK have committed to divest so far.  Over 100 campaigns running</a:t>
            </a:r>
            <a:endParaRPr sz="1200">
              <a:solidFill>
                <a:srgbClr val="333333"/>
              </a:solidFill>
            </a:endParaRPr>
          </a:p>
          <a:p>
            <a:pPr indent="0" lvl="0" marL="0">
              <a:spcBef>
                <a:spcPts val="0"/>
              </a:spcBef>
              <a:spcAft>
                <a:spcPts val="0"/>
              </a:spcAft>
              <a:buClr>
                <a:schemeClr val="dk1"/>
              </a:buClr>
              <a:buSzPts val="1100"/>
              <a:buFont typeface="Arial"/>
              <a:buNone/>
            </a:pPr>
            <a:r>
              <a:rPr lang="en" sz="1200">
                <a:solidFill>
                  <a:srgbClr val="333333"/>
                </a:solidFill>
              </a:rPr>
              <a:t>- faith institutions like the World Council of Churches, the Quakers, </a:t>
            </a:r>
            <a:endParaRPr sz="1200">
              <a:solidFill>
                <a:srgbClr val="333333"/>
              </a:solidFill>
            </a:endParaRPr>
          </a:p>
          <a:p>
            <a:pPr indent="0" lvl="0" marL="0">
              <a:spcBef>
                <a:spcPts val="0"/>
              </a:spcBef>
              <a:spcAft>
                <a:spcPts val="0"/>
              </a:spcAft>
              <a:buClr>
                <a:schemeClr val="dk1"/>
              </a:buClr>
              <a:buSzPts val="1100"/>
              <a:buFont typeface="Arial"/>
              <a:buNone/>
            </a:pPr>
            <a:r>
              <a:rPr lang="en" sz="1200">
                <a:solidFill>
                  <a:srgbClr val="333333"/>
                </a:solidFill>
              </a:rPr>
              <a:t>- medical institutions such as the British Medical Association and Berlin doctor’s pension fund</a:t>
            </a:r>
            <a:endParaRPr sz="1200">
              <a:solidFill>
                <a:srgbClr val="333333"/>
              </a:solidFill>
            </a:endParaRPr>
          </a:p>
          <a:p>
            <a:pPr indent="0" lvl="0" marL="0">
              <a:spcBef>
                <a:spcPts val="0"/>
              </a:spcBef>
              <a:spcAft>
                <a:spcPts val="0"/>
              </a:spcAft>
              <a:buClr>
                <a:schemeClr val="dk1"/>
              </a:buClr>
              <a:buSzPts val="1100"/>
              <a:buFont typeface="Arial"/>
              <a:buNone/>
            </a:pPr>
            <a:r>
              <a:rPr lang="en" sz="1200">
                <a:solidFill>
                  <a:srgbClr val="333333"/>
                </a:solidFill>
              </a:rPr>
              <a:t>- cities including the capital cities of France, Germany, Norway, Sweden and Denmark</a:t>
            </a:r>
            <a:endParaRPr sz="1200">
              <a:solidFill>
                <a:srgbClr val="333333"/>
              </a:solidFill>
            </a:endParaRPr>
          </a:p>
          <a:p>
            <a:pPr indent="0" lvl="0" marL="0">
              <a:spcBef>
                <a:spcPts val="0"/>
              </a:spcBef>
              <a:spcAft>
                <a:spcPts val="0"/>
              </a:spcAft>
              <a:buClr>
                <a:schemeClr val="dk1"/>
              </a:buClr>
              <a:buSzPts val="1100"/>
              <a:buFont typeface="Arial"/>
              <a:buNone/>
            </a:pPr>
            <a:r>
              <a:rPr lang="en" sz="1200">
                <a:solidFill>
                  <a:srgbClr val="333333"/>
                </a:solidFill>
              </a:rPr>
              <a:t>- the Rockefeller Brothers Fund, heirs to the Rockefeller oil fortune </a:t>
            </a:r>
            <a:endParaRPr sz="1200">
              <a:solidFill>
                <a:srgbClr val="333333"/>
              </a:solidFill>
            </a:endParaRPr>
          </a:p>
          <a:p>
            <a:pPr indent="0" lvl="0" marL="0">
              <a:spcBef>
                <a:spcPts val="0"/>
              </a:spcBef>
              <a:spcAft>
                <a:spcPts val="0"/>
              </a:spcAft>
              <a:buClr>
                <a:schemeClr val="dk1"/>
              </a:buClr>
              <a:buSzPts val="1100"/>
              <a:buFont typeface="Arial"/>
              <a:buNone/>
            </a:pPr>
            <a:r>
              <a:rPr lang="en" sz="1200">
                <a:solidFill>
                  <a:srgbClr val="333333"/>
                </a:solidFill>
              </a:rPr>
              <a:t>- big sovereign state funds: Norway has divested from coal, and Ireland could become first country to divest from fossil fuels</a:t>
            </a:r>
            <a:endParaRPr sz="1200">
              <a:solidFill>
                <a:srgbClr val="333333"/>
              </a:solidFill>
            </a:endParaRPr>
          </a:p>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solidFill>
                  <a:srgbClr val="333333"/>
                </a:solidFill>
              </a:rPr>
              <a:t>The campaign has had endorsements from high-level figures such as </a:t>
            </a:r>
            <a:endParaRPr sz="1200">
              <a:solidFill>
                <a:srgbClr val="333333"/>
              </a:solidFill>
            </a:endParaRPr>
          </a:p>
          <a:p>
            <a:pPr indent="0" lvl="0" marL="0">
              <a:spcBef>
                <a:spcPts val="0"/>
              </a:spcBef>
              <a:spcAft>
                <a:spcPts val="0"/>
              </a:spcAft>
              <a:buNone/>
            </a:pPr>
            <a:r>
              <a:t/>
            </a:r>
            <a:endParaRPr sz="1200">
              <a:solidFill>
                <a:srgbClr val="333333"/>
              </a:solidFill>
            </a:endParaRPr>
          </a:p>
          <a:p>
            <a:pPr indent="-304800" lvl="0" marL="457200">
              <a:spcBef>
                <a:spcPts val="0"/>
              </a:spcBef>
              <a:spcAft>
                <a:spcPts val="0"/>
              </a:spcAft>
              <a:buClr>
                <a:srgbClr val="333333"/>
              </a:buClr>
              <a:buSzPts val="1200"/>
              <a:buChar char="-"/>
            </a:pPr>
            <a:r>
              <a:rPr lang="en" sz="1200">
                <a:solidFill>
                  <a:srgbClr val="333333"/>
                </a:solidFill>
              </a:rPr>
              <a:t>former Executive Secretary of the United Nations Framework Convention on Climate Change Christiana Figueres, </a:t>
            </a:r>
            <a:endParaRPr sz="1200">
              <a:solidFill>
                <a:srgbClr val="333333"/>
              </a:solidFill>
            </a:endParaRPr>
          </a:p>
          <a:p>
            <a:pPr indent="-304800" lvl="0" marL="457200" rtl="0">
              <a:spcBef>
                <a:spcPts val="0"/>
              </a:spcBef>
              <a:spcAft>
                <a:spcPts val="0"/>
              </a:spcAft>
              <a:buClr>
                <a:srgbClr val="333333"/>
              </a:buClr>
              <a:buSzPts val="1200"/>
              <a:buChar char="-"/>
            </a:pPr>
            <a:r>
              <a:rPr lang="en" sz="1200">
                <a:solidFill>
                  <a:srgbClr val="333333"/>
                </a:solidFill>
              </a:rPr>
              <a:t>Nobel Peace Prize winner archbishop Desmond Tutu</a:t>
            </a:r>
            <a:endParaRPr sz="1200">
              <a:solidFill>
                <a:srgbClr val="333333"/>
              </a:solidFill>
            </a:endParaRPr>
          </a:p>
          <a:p>
            <a:pPr indent="-304800" lvl="0" marL="457200" rtl="0">
              <a:spcBef>
                <a:spcPts val="0"/>
              </a:spcBef>
              <a:spcAft>
                <a:spcPts val="0"/>
              </a:spcAft>
              <a:buClr>
                <a:srgbClr val="333333"/>
              </a:buClr>
              <a:buSzPts val="1200"/>
              <a:buChar char="-"/>
            </a:pPr>
            <a:r>
              <a:rPr lang="en" sz="1200">
                <a:solidFill>
                  <a:srgbClr val="333333"/>
                </a:solidFill>
              </a:rPr>
              <a:t>Actor Leonardo DiCaprio</a:t>
            </a:r>
            <a:endParaRPr sz="1200">
              <a:solidFill>
                <a:srgbClr val="333333"/>
              </a:solidFill>
            </a:endParaRPr>
          </a:p>
          <a:p>
            <a:pPr indent="-304800" lvl="0" marL="457200" rtl="0">
              <a:spcBef>
                <a:spcPts val="0"/>
              </a:spcBef>
              <a:spcAft>
                <a:spcPts val="0"/>
              </a:spcAft>
              <a:buClr>
                <a:srgbClr val="333333"/>
              </a:buClr>
              <a:buSzPts val="1200"/>
              <a:buChar char="-"/>
            </a:pPr>
            <a:r>
              <a:rPr lang="en" sz="1200">
                <a:solidFill>
                  <a:srgbClr val="333333"/>
                </a:solidFill>
              </a:rPr>
              <a:t>Author Naomi Klein</a:t>
            </a:r>
            <a:endParaRPr sz="1200">
              <a:solidFill>
                <a:srgbClr val="333333"/>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rPr>
              <a:t>Shell CEO in march 2017 spoke publically about the fact that public support for the fossil fuel industry is just disappearing and said it was a huge challenge for them to navigate. </a:t>
            </a:r>
            <a:endParaRPr/>
          </a:p>
          <a:p>
            <a:pPr indent="0" lvl="0" marL="0">
              <a:spcBef>
                <a:spcPts val="0"/>
              </a:spcBef>
              <a:spcAft>
                <a:spcPts val="0"/>
              </a:spcAft>
              <a:buNone/>
            </a:pPr>
            <a:r>
              <a:t/>
            </a:r>
            <a:endParaRPr/>
          </a:p>
          <a:p>
            <a:pPr indent="0" lvl="0" marL="0">
              <a:spcBef>
                <a:spcPts val="0"/>
              </a:spcBef>
              <a:spcAft>
                <a:spcPts val="0"/>
              </a:spcAft>
              <a:buNone/>
            </a:pPr>
            <a:r>
              <a:rPr lang="en"/>
              <a:t>This is perhaps even more exciting, and really shows what impact the campaign is having - this is exactly what we’re aiming to achieve.</a:t>
            </a:r>
            <a:endParaRPr/>
          </a:p>
          <a:p>
            <a:pPr indent="0" lvl="0" mar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Anyone anywhere can run this campaign, and we want them to! It will take all of us working together to tackle the climate crisis.</a:t>
            </a:r>
            <a:endParaRPr/>
          </a:p>
          <a:p>
            <a:pPr indent="0" lvl="0" marL="0">
              <a:spcBef>
                <a:spcPts val="0"/>
              </a:spcBef>
              <a:spcAft>
                <a:spcPts val="0"/>
              </a:spcAft>
              <a:buNone/>
            </a:pPr>
            <a:r>
              <a:t/>
            </a:r>
            <a:endParaRPr/>
          </a:p>
          <a:p>
            <a:pPr indent="0" lvl="0" marL="0">
              <a:spcBef>
                <a:spcPts val="0"/>
              </a:spcBef>
              <a:spcAft>
                <a:spcPts val="0"/>
              </a:spcAft>
              <a:buNone/>
            </a:pPr>
            <a:r>
              <a:rPr lang="en"/>
              <a:t>But we’re stronger together if we follow common principles.</a:t>
            </a:r>
            <a:endParaRPr/>
          </a:p>
          <a:p>
            <a:pPr indent="0" lvl="0" marL="0">
              <a:spcBef>
                <a:spcPts val="0"/>
              </a:spcBef>
              <a:spcAft>
                <a:spcPts val="0"/>
              </a:spcAft>
              <a:buNone/>
            </a:pPr>
            <a:r>
              <a:t/>
            </a:r>
            <a:endParaRPr/>
          </a:p>
          <a:p>
            <a:pPr indent="0" lvl="0" marL="0">
              <a:spcBef>
                <a:spcPts val="0"/>
              </a:spcBef>
              <a:spcAft>
                <a:spcPts val="0"/>
              </a:spcAft>
              <a:buNone/>
            </a:pPr>
            <a:r>
              <a:rPr lang="en"/>
              <a:t>The divestment campaign has 1) a theory of change, and 2) common organising principles.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t>The best introduction is this film, just 2 mins long and can be viewed here:  </a:t>
            </a:r>
            <a:r>
              <a:rPr lang="en" sz="1200" u="sng">
                <a:solidFill>
                  <a:schemeClr val="hlink"/>
                </a:solidFill>
                <a:hlinkClick r:id="rId2"/>
              </a:rPr>
              <a:t>https://gofossilfree.org/europe/how</a:t>
            </a:r>
            <a:r>
              <a:rPr lang="en" sz="1200"/>
              <a:t> </a:t>
            </a:r>
            <a:endParaRPr sz="1200"/>
          </a:p>
          <a:p>
            <a:pPr indent="0" lvl="0" marL="0">
              <a:spcBef>
                <a:spcPts val="0"/>
              </a:spcBef>
              <a:spcAft>
                <a:spcPts val="0"/>
              </a:spcAft>
              <a:buNone/>
            </a:pPr>
            <a:r>
              <a:t/>
            </a:r>
            <a:endParaRPr sz="1200"/>
          </a:p>
          <a:p>
            <a:pPr indent="0" lvl="0" marL="0">
              <a:spcBef>
                <a:spcPts val="0"/>
              </a:spcBef>
              <a:spcAft>
                <a:spcPts val="0"/>
              </a:spcAft>
              <a:buNone/>
            </a:pPr>
            <a:r>
              <a:rPr lang="en" sz="1200"/>
              <a:t>Key points:</a:t>
            </a:r>
            <a:endParaRPr sz="1200"/>
          </a:p>
          <a:p>
            <a:pPr indent="-304800" lvl="0" marL="457200" rtl="0">
              <a:spcBef>
                <a:spcPts val="0"/>
              </a:spcBef>
              <a:spcAft>
                <a:spcPts val="0"/>
              </a:spcAft>
              <a:buSzPts val="1200"/>
              <a:buChar char="-"/>
            </a:pPr>
            <a:r>
              <a:rPr lang="en" sz="1200"/>
              <a:t>We cannot allow any new fossil fuel projects - we need to phase out all those that already exist</a:t>
            </a:r>
            <a:endParaRPr sz="1200"/>
          </a:p>
          <a:p>
            <a:pPr indent="-304800" lvl="0" marL="457200" rtl="0">
              <a:spcBef>
                <a:spcPts val="0"/>
              </a:spcBef>
              <a:spcAft>
                <a:spcPts val="0"/>
              </a:spcAft>
              <a:buSzPts val="1200"/>
              <a:buChar char="-"/>
            </a:pPr>
            <a:r>
              <a:rPr lang="en" sz="1200"/>
              <a:t>Fossil fuel companies are the biggest obstacle to climate progress</a:t>
            </a:r>
            <a:endParaRPr sz="1200"/>
          </a:p>
          <a:p>
            <a:pPr indent="-304800" lvl="0" marL="457200" rtl="0">
              <a:spcBef>
                <a:spcPts val="0"/>
              </a:spcBef>
              <a:spcAft>
                <a:spcPts val="0"/>
              </a:spcAft>
              <a:buSzPts val="1200"/>
              <a:buChar char="-"/>
            </a:pPr>
            <a:r>
              <a:rPr lang="en" sz="1200"/>
              <a:t>They have lobbying power and get huge subsidies, and they’re blocking transition to a future powered by safe renewable technology</a:t>
            </a:r>
            <a:endParaRPr sz="1200"/>
          </a:p>
          <a:p>
            <a:pPr indent="-304800" lvl="0" marL="457200" rtl="0">
              <a:spcBef>
                <a:spcPts val="0"/>
              </a:spcBef>
              <a:spcAft>
                <a:spcPts val="0"/>
              </a:spcAft>
              <a:buSzPts val="1200"/>
              <a:buChar char="-"/>
            </a:pPr>
            <a:r>
              <a:rPr lang="en" sz="1200"/>
              <a:t>But people power can defeat them!</a:t>
            </a:r>
            <a:endParaRPr sz="1200"/>
          </a:p>
          <a:p>
            <a:pPr indent="-304800" lvl="0" marL="457200" rtl="0">
              <a:spcBef>
                <a:spcPts val="0"/>
              </a:spcBef>
              <a:spcAft>
                <a:spcPts val="0"/>
              </a:spcAft>
              <a:buSzPts val="1200"/>
              <a:buChar char="-"/>
            </a:pPr>
            <a:r>
              <a:rPr lang="en" sz="1200"/>
              <a:t>Since 2012 thousands of institutions, governments and individuals have divested</a:t>
            </a:r>
            <a:endParaRPr sz="1200"/>
          </a:p>
          <a:p>
            <a:pPr indent="-304800" lvl="0" marL="457200" rtl="0">
              <a:spcBef>
                <a:spcPts val="0"/>
              </a:spcBef>
              <a:spcAft>
                <a:spcPts val="0"/>
              </a:spcAft>
              <a:buSzPts val="1200"/>
              <a:buChar char="-"/>
            </a:pPr>
            <a:r>
              <a:rPr lang="en" sz="1200"/>
              <a:t>Fastest growing divestment movement in history</a:t>
            </a:r>
            <a:endParaRPr sz="1200"/>
          </a:p>
          <a:p>
            <a:pPr indent="-304800" lvl="0" marL="457200" rtl="0">
              <a:spcBef>
                <a:spcPts val="0"/>
              </a:spcBef>
              <a:spcAft>
                <a:spcPts val="0"/>
              </a:spcAft>
              <a:buSzPts val="1200"/>
              <a:buChar char="-"/>
            </a:pPr>
            <a:r>
              <a:rPr lang="en" sz="1200"/>
              <a:t>Divestment means moving invested money (and social acceptance) away from immoral industries</a:t>
            </a:r>
            <a:endParaRPr sz="1200"/>
          </a:p>
          <a:p>
            <a:pPr indent="-304800" lvl="0" marL="457200">
              <a:spcBef>
                <a:spcPts val="0"/>
              </a:spcBef>
              <a:spcAft>
                <a:spcPts val="0"/>
              </a:spcAft>
              <a:buSzPts val="1200"/>
              <a:buChar char="-"/>
            </a:pPr>
            <a:r>
              <a:rPr lang="en" sz="1200"/>
              <a:t>Takes power from fossil fuel industry and increases mandate for governments to take action</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solidFill>
                  <a:schemeClr val="dk1"/>
                </a:solidFill>
              </a:rPr>
              <a:t>Many campaigns work by identifying a decision maker who has the power to make a change. They then try to persuade them, perhaps with research, or lobbying, or public pressure, to make that change.</a:t>
            </a:r>
            <a:endParaRPr sz="1200">
              <a:solidFill>
                <a:schemeClr val="dk1"/>
              </a:solidFill>
            </a:endParaRPr>
          </a:p>
          <a:p>
            <a:pPr indent="0" lvl="0" marL="0">
              <a:spcBef>
                <a:spcPts val="0"/>
              </a:spcBef>
              <a:spcAft>
                <a:spcPts val="0"/>
              </a:spcAft>
              <a:buNone/>
            </a:pPr>
            <a:r>
              <a:t/>
            </a:r>
            <a:endParaRPr sz="1200">
              <a:solidFill>
                <a:schemeClr val="dk1"/>
              </a:solidFill>
            </a:endParaRPr>
          </a:p>
          <a:p>
            <a:pPr indent="0" lvl="0" marL="0">
              <a:spcBef>
                <a:spcPts val="0"/>
              </a:spcBef>
              <a:spcAft>
                <a:spcPts val="0"/>
              </a:spcAft>
              <a:buClr>
                <a:schemeClr val="dk1"/>
              </a:buClr>
              <a:buSzPts val="1100"/>
              <a:buFont typeface="Arial"/>
              <a:buNone/>
            </a:pPr>
            <a:r>
              <a:rPr b="1" lang="en" sz="1200">
                <a:solidFill>
                  <a:schemeClr val="dk1"/>
                </a:solidFill>
              </a:rPr>
              <a:t>This campaign is different</a:t>
            </a:r>
            <a:r>
              <a:rPr lang="en" sz="1200">
                <a:solidFill>
                  <a:schemeClr val="dk1"/>
                </a:solidFill>
              </a:rPr>
              <a:t>. We’re trying to shift a whole industry. And we know we won’t do it by appealing to those in charge of fossil fuel companies. Other campaigns have tried this, and they’re making some progress, but they’re not winning the big transformational change we need.</a:t>
            </a:r>
            <a:endParaRPr sz="1200">
              <a:solidFill>
                <a:schemeClr val="dk1"/>
              </a:solidFill>
            </a:endParaRPr>
          </a:p>
          <a:p>
            <a:pPr indent="0" lvl="0" marL="0">
              <a:spcBef>
                <a:spcPts val="0"/>
              </a:spcBef>
              <a:spcAft>
                <a:spcPts val="0"/>
              </a:spcAft>
              <a:buClr>
                <a:schemeClr val="dk1"/>
              </a:buClr>
              <a:buSzPts val="1100"/>
              <a:buFont typeface="Arial"/>
              <a:buNone/>
            </a:pPr>
            <a:r>
              <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Fossil Free is an industry-wide approach. We’re not focused on a single company, a single project, or a single sector (like coal). We need to push back on the narrative put forward by oil and gas companies pointing the finger at coal and calling for incremental change. Current oil and gas projects alone (even without coal), would take the world beyond 1.5°C. Specific examples, especially locally relevant ones, are useful but should be set within a framework targeting the fossil fuel sector as a whole. </a:t>
            </a:r>
            <a:endParaRPr sz="1200">
              <a:solidFill>
                <a:schemeClr val="dk1"/>
              </a:solidFill>
            </a:endParaRPr>
          </a:p>
          <a:p>
            <a:pPr indent="0" lvl="0" marL="0">
              <a:spcBef>
                <a:spcPts val="0"/>
              </a:spcBef>
              <a:spcAft>
                <a:spcPts val="0"/>
              </a:spcAft>
              <a:buNone/>
            </a:pPr>
            <a:r>
              <a:t/>
            </a:r>
            <a:endParaRPr sz="1200"/>
          </a:p>
          <a:p>
            <a:pPr indent="0" lvl="0" marL="0">
              <a:spcBef>
                <a:spcPts val="0"/>
              </a:spcBef>
              <a:spcAft>
                <a:spcPts val="0"/>
              </a:spcAft>
              <a:buNone/>
            </a:pPr>
            <a:r>
              <a:rPr lang="en" sz="1200"/>
              <a:t>Key to our theory of change is the idea of eroding pillars of support for the fossil fuel industry until it collapses. For the fossil fuel industry, the pillards supporting it (ie. our targets) are societal acceptance and the practical investments of our institutions like: pension funds, faith organisations, banks, universities, art and cultural institutions, wealthy people, opinion leaders, etc etc. </a:t>
            </a:r>
            <a:endParaRPr sz="1200"/>
          </a:p>
          <a:p>
            <a:pPr indent="0" lvl="0" marL="0">
              <a:spcBef>
                <a:spcPts val="0"/>
              </a:spcBef>
              <a:spcAft>
                <a:spcPts val="0"/>
              </a:spcAft>
              <a:buNone/>
            </a:pPr>
            <a:r>
              <a:t/>
            </a:r>
            <a:endParaRPr sz="1200"/>
          </a:p>
          <a:p>
            <a:pPr indent="0" lvl="0" marL="0">
              <a:spcBef>
                <a:spcPts val="0"/>
              </a:spcBef>
              <a:spcAft>
                <a:spcPts val="0"/>
              </a:spcAft>
              <a:buNone/>
            </a:pPr>
            <a:r>
              <a:rPr lang="en" sz="1200"/>
              <a:t>We’re building a strong people powered movement that is eroding support for the fossil fuel industry one step at a time, and we’re winning.</a:t>
            </a:r>
            <a:endParaRPr sz="1200"/>
          </a:p>
          <a:p>
            <a:pPr indent="0" lvl="0" marL="0">
              <a:spcBef>
                <a:spcPts val="0"/>
              </a:spcBef>
              <a:spcAft>
                <a:spcPts val="0"/>
              </a:spcAft>
              <a:buNone/>
            </a:pPr>
            <a:r>
              <a:t/>
            </a:r>
            <a:endParaRPr sz="1200"/>
          </a:p>
          <a:p>
            <a:pPr indent="0" lvl="0" marL="0">
              <a:spcBef>
                <a:spcPts val="0"/>
              </a:spcBef>
              <a:spcAft>
                <a:spcPts val="0"/>
              </a:spcAft>
              <a:buNone/>
            </a:pPr>
            <a:r>
              <a:rPr lang="en" sz="1200"/>
              <a:t>The money matters, but the biggest impact we’re having is on the industry’s reputation and its social licence to operate.</a:t>
            </a:r>
            <a:endParaRPr sz="1200"/>
          </a:p>
          <a:p>
            <a:pPr indent="0" lvl="0" marL="0">
              <a:spcBef>
                <a:spcPts val="0"/>
              </a:spcBef>
              <a:spcAft>
                <a:spcPts val="0"/>
              </a:spcAft>
              <a:buNone/>
            </a:pPr>
            <a:r>
              <a:t/>
            </a:r>
            <a:endParaRPr sz="1200"/>
          </a:p>
          <a:p>
            <a:pPr indent="0" lvl="0" marL="0">
              <a:spcBef>
                <a:spcPts val="0"/>
              </a:spcBef>
              <a:spcAft>
                <a:spcPts val="0"/>
              </a:spcAft>
              <a:buNone/>
            </a:pPr>
            <a:r>
              <a:rPr lang="en" sz="1200"/>
              <a:t>If you want to read more about how we think the Fossil Free campaign can bring about change, there’s a blog on ‘How we win’: </a:t>
            </a:r>
            <a:r>
              <a:rPr lang="en" sz="1200" u="sng">
                <a:solidFill>
                  <a:schemeClr val="hlink"/>
                </a:solidFill>
                <a:hlinkClick r:id="rId2"/>
              </a:rPr>
              <a:t>https://gofossilfree.org/how-we-win/</a:t>
            </a:r>
            <a:r>
              <a:rPr lang="en" sz="1200"/>
              <a:t> </a:t>
            </a:r>
            <a:endParaRPr sz="1200"/>
          </a:p>
          <a:p>
            <a:pPr indent="0" lvl="0" marL="0">
              <a:spcBef>
                <a:spcPts val="0"/>
              </a:spcBef>
              <a:spcAft>
                <a:spcPts val="0"/>
              </a:spcAft>
              <a:buNone/>
            </a:pPr>
            <a:r>
              <a:t/>
            </a:r>
            <a:endParaRPr sz="1200"/>
          </a:p>
          <a:p>
            <a:pPr indent="0" lvl="0" marL="0" rtl="0">
              <a:spcBef>
                <a:spcPts val="0"/>
              </a:spcBef>
              <a:spcAft>
                <a:spcPts val="0"/>
              </a:spcAft>
              <a:buNone/>
            </a:pPr>
            <a:r>
              <a:t/>
            </a:r>
            <a:endParaRPr sz="1200"/>
          </a:p>
          <a:p>
            <a:pPr indent="0" lvl="0" marL="0" rtl="0">
              <a:spcBef>
                <a:spcPts val="0"/>
              </a:spcBef>
              <a:spcAft>
                <a:spcPts val="0"/>
              </a:spcAft>
              <a:buNone/>
            </a:pPr>
            <a:r>
              <a:t/>
            </a:r>
            <a:endParaRPr sz="1200"/>
          </a:p>
          <a:p>
            <a:pPr indent="0" lvl="0" marL="0" rtl="0">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gofossilfree.org/europe"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gofossilfree.org/style-guide/"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gofossilfree.org/divestment-commitments-classifications/" TargetMode="External"/><Relationship Id="rId5" Type="http://schemas.openxmlformats.org/officeDocument/2006/relationships/image" Target="../media/image20.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gofossilfree.org/divestment-commitments-classifications/" TargetMode="External"/><Relationship Id="rId4" Type="http://schemas.openxmlformats.org/officeDocument/2006/relationships/image" Target="../media/image3.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gofossilfree.org/europe/how" TargetMode="External"/><Relationship Id="rId4" Type="http://schemas.openxmlformats.org/officeDocument/2006/relationships/hyperlink" Target="https://gofossilfree.org/europe/organising-dna" TargetMode="External"/><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youtu.be/_dApzI9jN04" TargetMode="External"/><Relationship Id="rId4" Type="http://schemas.openxmlformats.org/officeDocument/2006/relationships/image" Target="../media/image3.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youtu.be/_dApzI9jN04" TargetMode="External"/><Relationship Id="rId4" Type="http://schemas.openxmlformats.org/officeDocument/2006/relationships/image" Target="../media/image3.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idx="1" type="subTitle"/>
          </p:nvPr>
        </p:nvSpPr>
        <p:spPr>
          <a:xfrm>
            <a:off x="311700" y="3149075"/>
            <a:ext cx="8520600" cy="777600"/>
          </a:xfrm>
          <a:prstGeom prst="rect">
            <a:avLst/>
          </a:prstGeom>
          <a:ln>
            <a:noFill/>
          </a:ln>
        </p:spPr>
        <p:txBody>
          <a:bodyPr anchorCtr="0" anchor="t" bIns="91425" lIns="91425" spcFirstLastPara="1" rIns="91425" wrap="square" tIns="91425">
            <a:noAutofit/>
          </a:bodyPr>
          <a:lstStyle/>
          <a:p>
            <a:pPr indent="0" lvl="0" marL="0">
              <a:spcBef>
                <a:spcPts val="0"/>
              </a:spcBef>
              <a:spcAft>
                <a:spcPts val="0"/>
              </a:spcAft>
              <a:buNone/>
            </a:pPr>
            <a:r>
              <a:rPr b="1" lang="en" sz="3000">
                <a:solidFill>
                  <a:srgbClr val="FF9900"/>
                </a:solidFill>
                <a:latin typeface="Lato"/>
                <a:ea typeface="Lato"/>
                <a:cs typeface="Lato"/>
                <a:sym typeface="Lato"/>
              </a:rPr>
              <a:t>Breaking our ties with an immoral industry</a:t>
            </a:r>
            <a:endParaRPr b="1" sz="3000">
              <a:solidFill>
                <a:srgbClr val="FF9900"/>
              </a:solidFill>
              <a:latin typeface="Lato"/>
              <a:ea typeface="Lato"/>
              <a:cs typeface="Lato"/>
              <a:sym typeface="Lato"/>
            </a:endParaRPr>
          </a:p>
          <a:p>
            <a:pPr indent="0" lvl="0" marL="0" rtl="0" algn="r">
              <a:spcBef>
                <a:spcPts val="0"/>
              </a:spcBef>
              <a:spcAft>
                <a:spcPts val="0"/>
              </a:spcAft>
              <a:buNone/>
            </a:pPr>
            <a:r>
              <a:t/>
            </a:r>
            <a:endParaRPr b="1" sz="2400">
              <a:solidFill>
                <a:schemeClr val="dk1"/>
              </a:solidFill>
              <a:latin typeface="Lato"/>
              <a:ea typeface="Lato"/>
              <a:cs typeface="Lato"/>
              <a:sym typeface="Lato"/>
            </a:endParaRPr>
          </a:p>
          <a:p>
            <a:pPr indent="0" lvl="0" marL="0" rtl="0" algn="r">
              <a:spcBef>
                <a:spcPts val="0"/>
              </a:spcBef>
              <a:spcAft>
                <a:spcPts val="0"/>
              </a:spcAft>
              <a:buNone/>
            </a:pPr>
            <a:r>
              <a:t/>
            </a:r>
            <a:endParaRPr b="1" sz="2400">
              <a:solidFill>
                <a:srgbClr val="3B3E3F"/>
              </a:solidFill>
              <a:latin typeface="Lato"/>
              <a:ea typeface="Lato"/>
              <a:cs typeface="Lato"/>
              <a:sym typeface="Lato"/>
            </a:endParaRPr>
          </a:p>
          <a:p>
            <a:pPr indent="0" lvl="0" marL="0" algn="l">
              <a:spcBef>
                <a:spcPts val="0"/>
              </a:spcBef>
              <a:spcAft>
                <a:spcPts val="0"/>
              </a:spcAft>
              <a:buNone/>
            </a:pPr>
            <a:r>
              <a:rPr b="1" lang="en" sz="2400">
                <a:solidFill>
                  <a:srgbClr val="3B3E3F"/>
                </a:solidFill>
                <a:latin typeface="Lato"/>
                <a:ea typeface="Lato"/>
                <a:cs typeface="Lato"/>
                <a:sym typeface="Lato"/>
              </a:rPr>
              <a:t>#FossilFree</a:t>
            </a:r>
            <a:r>
              <a:rPr b="1" lang="en" sz="2400">
                <a:solidFill>
                  <a:srgbClr val="FFA017"/>
                </a:solidFill>
                <a:latin typeface="Lato"/>
                <a:ea typeface="Lato"/>
                <a:cs typeface="Lato"/>
                <a:sym typeface="Lato"/>
              </a:rPr>
              <a:t>  					  	    		   </a:t>
            </a:r>
            <a:r>
              <a:rPr lang="en" sz="2400" u="sng">
                <a:solidFill>
                  <a:srgbClr val="FFA017"/>
                </a:solidFill>
                <a:hlinkClick r:id="rId3"/>
              </a:rPr>
              <a:t>gofossilfree.org/europe</a:t>
            </a:r>
            <a:r>
              <a:rPr lang="en" sz="2400">
                <a:solidFill>
                  <a:srgbClr val="FFA017"/>
                </a:solidFill>
              </a:rPr>
              <a:t> </a:t>
            </a:r>
            <a:endParaRPr sz="2400">
              <a:solidFill>
                <a:srgbClr val="FFA017"/>
              </a:solidFill>
            </a:endParaRPr>
          </a:p>
        </p:txBody>
      </p:sp>
      <p:pic>
        <p:nvPicPr>
          <p:cNvPr descr="http://gofossilfree.org/wp-content/uploads/2014/12/ff-logo-dark.png" id="55" name="Shape 55"/>
          <p:cNvPicPr preferRelativeResize="0"/>
          <p:nvPr/>
        </p:nvPicPr>
        <p:blipFill rotWithShape="1">
          <a:blip r:embed="rId4">
            <a:alphaModFix/>
          </a:blip>
          <a:srcRect b="0" l="0" r="0" t="0"/>
          <a:stretch/>
        </p:blipFill>
        <p:spPr>
          <a:xfrm>
            <a:off x="1348662" y="637462"/>
            <a:ext cx="6446700" cy="1663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42172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FFA017"/>
                </a:solidFill>
                <a:latin typeface="Lato"/>
                <a:ea typeface="Lato"/>
                <a:cs typeface="Lato"/>
                <a:sym typeface="Lato"/>
              </a:rPr>
              <a:t>Organising Principles</a:t>
            </a:r>
            <a:endParaRPr b="1">
              <a:solidFill>
                <a:srgbClr val="FFA017"/>
              </a:solidFill>
              <a:latin typeface="Lato"/>
              <a:ea typeface="Lato"/>
              <a:cs typeface="Lato"/>
              <a:sym typeface="Lato"/>
            </a:endParaRPr>
          </a:p>
        </p:txBody>
      </p:sp>
      <p:sp>
        <p:nvSpPr>
          <p:cNvPr id="128" name="Shape 128"/>
          <p:cNvSpPr txBox="1"/>
          <p:nvPr>
            <p:ph idx="1" type="body"/>
          </p:nvPr>
        </p:nvSpPr>
        <p:spPr>
          <a:xfrm>
            <a:off x="311700" y="1589100"/>
            <a:ext cx="8520600" cy="2826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		</a:t>
            </a:r>
            <a:r>
              <a:rPr b="1" lang="en" sz="2400">
                <a:solidFill>
                  <a:srgbClr val="3B3E3F"/>
                </a:solidFill>
              </a:rPr>
              <a:t>We are </a:t>
            </a:r>
            <a:r>
              <a:rPr b="1" lang="en" sz="2400">
                <a:solidFill>
                  <a:srgbClr val="FFA017"/>
                </a:solidFill>
              </a:rPr>
              <a:t>inclusive</a:t>
            </a:r>
            <a:endParaRPr b="1" sz="2400">
              <a:solidFill>
                <a:srgbClr val="FFA017"/>
              </a:solidFill>
            </a:endParaRPr>
          </a:p>
          <a:p>
            <a:pPr indent="0" lvl="0" marL="0">
              <a:spcBef>
                <a:spcPts val="1600"/>
              </a:spcBef>
              <a:spcAft>
                <a:spcPts val="0"/>
              </a:spcAft>
              <a:buNone/>
            </a:pPr>
            <a:r>
              <a:rPr b="1" lang="en" sz="2400">
                <a:solidFill>
                  <a:srgbClr val="3B3E3F"/>
                </a:solidFill>
              </a:rPr>
              <a:t>		We are </a:t>
            </a:r>
            <a:r>
              <a:rPr b="1" lang="en" sz="2400">
                <a:solidFill>
                  <a:srgbClr val="FFA017"/>
                </a:solidFill>
              </a:rPr>
              <a:t>open source</a:t>
            </a:r>
            <a:endParaRPr b="1" sz="2400">
              <a:solidFill>
                <a:srgbClr val="FFA017"/>
              </a:solidFill>
            </a:endParaRPr>
          </a:p>
          <a:p>
            <a:pPr indent="0" lvl="0" marL="0">
              <a:spcBef>
                <a:spcPts val="1600"/>
              </a:spcBef>
              <a:spcAft>
                <a:spcPts val="0"/>
              </a:spcAft>
              <a:buNone/>
            </a:pPr>
            <a:r>
              <a:rPr b="1" lang="en" sz="2400">
                <a:solidFill>
                  <a:srgbClr val="3B3E3F"/>
                </a:solidFill>
              </a:rPr>
              <a:t>		We are </a:t>
            </a:r>
            <a:r>
              <a:rPr b="1" lang="en" sz="2400">
                <a:solidFill>
                  <a:srgbClr val="FFA017"/>
                </a:solidFill>
              </a:rPr>
              <a:t>all leaders</a:t>
            </a:r>
            <a:endParaRPr b="1" sz="2400">
              <a:solidFill>
                <a:srgbClr val="FFA017"/>
              </a:solidFill>
            </a:endParaRPr>
          </a:p>
          <a:p>
            <a:pPr indent="0" lvl="0" marL="0">
              <a:spcBef>
                <a:spcPts val="1600"/>
              </a:spcBef>
              <a:spcAft>
                <a:spcPts val="0"/>
              </a:spcAft>
              <a:buNone/>
            </a:pPr>
            <a:r>
              <a:rPr b="1" lang="en" sz="2400">
                <a:solidFill>
                  <a:srgbClr val="3B3E3F"/>
                </a:solidFill>
              </a:rPr>
              <a:t>		</a:t>
            </a:r>
            <a:r>
              <a:rPr b="1" lang="en" sz="2400">
                <a:solidFill>
                  <a:srgbClr val="FFA017"/>
                </a:solidFill>
              </a:rPr>
              <a:t>We take action </a:t>
            </a:r>
            <a:endParaRPr b="1" sz="2400">
              <a:solidFill>
                <a:srgbClr val="FFA017"/>
              </a:solidFill>
            </a:endParaRPr>
          </a:p>
          <a:p>
            <a:pPr indent="0" lvl="0" marL="0">
              <a:spcBef>
                <a:spcPts val="1600"/>
              </a:spcBef>
              <a:spcAft>
                <a:spcPts val="0"/>
              </a:spcAft>
              <a:buNone/>
            </a:pPr>
            <a:r>
              <a:rPr lang="en"/>
              <a:t>		</a:t>
            </a:r>
            <a:endParaRPr/>
          </a:p>
          <a:p>
            <a:pPr indent="0" lvl="0" marL="0">
              <a:spcBef>
                <a:spcPts val="1600"/>
              </a:spcBef>
              <a:spcAft>
                <a:spcPts val="0"/>
              </a:spcAft>
              <a:buNone/>
            </a:pPr>
            <a:r>
              <a:t/>
            </a:r>
            <a:endParaRPr/>
          </a:p>
          <a:p>
            <a:pPr indent="0" lvl="0" marL="0" rtl="0">
              <a:spcBef>
                <a:spcPts val="1600"/>
              </a:spcBef>
              <a:spcAft>
                <a:spcPts val="1600"/>
              </a:spcAft>
              <a:buNone/>
            </a:pPr>
            <a:r>
              <a:rPr lang="en"/>
              <a:t>		</a:t>
            </a:r>
            <a:endParaRPr/>
          </a:p>
        </p:txBody>
      </p:sp>
      <p:pic>
        <p:nvPicPr>
          <p:cNvPr id="129" name="Shape 129"/>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130" name="Shape 130"/>
          <p:cNvPicPr preferRelativeResize="0"/>
          <p:nvPr/>
        </p:nvPicPr>
        <p:blipFill>
          <a:blip r:embed="rId4">
            <a:alphaModFix/>
          </a:blip>
          <a:stretch>
            <a:fillRect/>
          </a:stretch>
        </p:blipFill>
        <p:spPr>
          <a:xfrm flipH="1">
            <a:off x="523338" y="1609467"/>
            <a:ext cx="665975" cy="665975"/>
          </a:xfrm>
          <a:prstGeom prst="rect">
            <a:avLst/>
          </a:prstGeom>
          <a:noFill/>
          <a:ln>
            <a:noFill/>
          </a:ln>
        </p:spPr>
      </p:pic>
      <p:pic>
        <p:nvPicPr>
          <p:cNvPr id="131" name="Shape 131"/>
          <p:cNvPicPr preferRelativeResize="0"/>
          <p:nvPr/>
        </p:nvPicPr>
        <p:blipFill>
          <a:blip r:embed="rId5">
            <a:alphaModFix/>
          </a:blip>
          <a:stretch>
            <a:fillRect/>
          </a:stretch>
        </p:blipFill>
        <p:spPr>
          <a:xfrm>
            <a:off x="559193" y="2176242"/>
            <a:ext cx="594280" cy="665975"/>
          </a:xfrm>
          <a:prstGeom prst="rect">
            <a:avLst/>
          </a:prstGeom>
          <a:noFill/>
          <a:ln>
            <a:noFill/>
          </a:ln>
        </p:spPr>
      </p:pic>
      <p:pic>
        <p:nvPicPr>
          <p:cNvPr id="132" name="Shape 132"/>
          <p:cNvPicPr preferRelativeResize="0"/>
          <p:nvPr/>
        </p:nvPicPr>
        <p:blipFill>
          <a:blip r:embed="rId6">
            <a:alphaModFix/>
          </a:blip>
          <a:stretch>
            <a:fillRect/>
          </a:stretch>
        </p:blipFill>
        <p:spPr>
          <a:xfrm>
            <a:off x="559200" y="2842217"/>
            <a:ext cx="665975" cy="665975"/>
          </a:xfrm>
          <a:prstGeom prst="rect">
            <a:avLst/>
          </a:prstGeom>
          <a:noFill/>
          <a:ln>
            <a:noFill/>
          </a:ln>
        </p:spPr>
      </p:pic>
      <p:pic>
        <p:nvPicPr>
          <p:cNvPr id="133" name="Shape 133"/>
          <p:cNvPicPr preferRelativeResize="0"/>
          <p:nvPr/>
        </p:nvPicPr>
        <p:blipFill>
          <a:blip r:embed="rId7">
            <a:alphaModFix/>
          </a:blip>
          <a:stretch>
            <a:fillRect/>
          </a:stretch>
        </p:blipFill>
        <p:spPr>
          <a:xfrm>
            <a:off x="595050" y="3383142"/>
            <a:ext cx="594275" cy="594275"/>
          </a:xfrm>
          <a:prstGeom prst="rect">
            <a:avLst/>
          </a:prstGeom>
          <a:noFill/>
          <a:ln>
            <a:noFill/>
          </a:ln>
        </p:spPr>
      </p:pic>
      <p:pic>
        <p:nvPicPr>
          <p:cNvPr id="134" name="Shape 134"/>
          <p:cNvPicPr preferRelativeResize="0"/>
          <p:nvPr/>
        </p:nvPicPr>
        <p:blipFill rotWithShape="1">
          <a:blip r:embed="rId8">
            <a:alphaModFix/>
          </a:blip>
          <a:srcRect b="12152" l="5431" r="5520" t="30848"/>
          <a:stretch/>
        </p:blipFill>
        <p:spPr>
          <a:xfrm>
            <a:off x="4404975" y="1665275"/>
            <a:ext cx="4427326" cy="2125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2464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 sz="4000">
                <a:solidFill>
                  <a:srgbClr val="3B3E3F"/>
                </a:solidFill>
                <a:latin typeface="Lato"/>
                <a:ea typeface="Lato"/>
                <a:cs typeface="Lato"/>
                <a:sym typeface="Lato"/>
              </a:rPr>
              <a:t>We are inclusive</a:t>
            </a:r>
            <a:endParaRPr b="1" sz="4000">
              <a:solidFill>
                <a:srgbClr val="3B3E3F"/>
              </a:solidFill>
              <a:latin typeface="Lato"/>
              <a:ea typeface="Lato"/>
              <a:cs typeface="Lato"/>
              <a:sym typeface="Lato"/>
            </a:endParaRPr>
          </a:p>
        </p:txBody>
      </p:sp>
      <p:sp>
        <p:nvSpPr>
          <p:cNvPr id="140" name="Shape 140"/>
          <p:cNvSpPr txBox="1"/>
          <p:nvPr>
            <p:ph idx="1" type="body"/>
          </p:nvPr>
        </p:nvSpPr>
        <p:spPr>
          <a:xfrm>
            <a:off x="311700" y="1442800"/>
            <a:ext cx="8322900" cy="32367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t/>
            </a:r>
            <a:endParaRPr b="1" sz="1600">
              <a:solidFill>
                <a:srgbClr val="3B3E3F"/>
              </a:solidFill>
            </a:endParaRPr>
          </a:p>
          <a:p>
            <a:pPr indent="0" lvl="0" marL="0" rtl="0">
              <a:lnSpc>
                <a:spcPct val="150000"/>
              </a:lnSpc>
              <a:spcBef>
                <a:spcPts val="900"/>
              </a:spcBef>
              <a:spcAft>
                <a:spcPts val="0"/>
              </a:spcAft>
              <a:buNone/>
            </a:pPr>
            <a:r>
              <a:t/>
            </a:r>
            <a:endParaRPr b="1" sz="1600">
              <a:solidFill>
                <a:srgbClr val="3B3E3F"/>
              </a:solidFill>
            </a:endParaRPr>
          </a:p>
          <a:p>
            <a:pPr indent="0" lvl="0" marL="0" rtl="0">
              <a:lnSpc>
                <a:spcPct val="150000"/>
              </a:lnSpc>
              <a:spcBef>
                <a:spcPts val="900"/>
              </a:spcBef>
              <a:spcAft>
                <a:spcPts val="0"/>
              </a:spcAft>
              <a:buNone/>
            </a:pPr>
            <a:r>
              <a:t/>
            </a:r>
            <a:endParaRPr b="1" sz="1600">
              <a:solidFill>
                <a:srgbClr val="3B3E3F"/>
              </a:solidFill>
            </a:endParaRPr>
          </a:p>
          <a:p>
            <a:pPr indent="0" lvl="0" marL="0" rtl="0">
              <a:lnSpc>
                <a:spcPct val="150000"/>
              </a:lnSpc>
              <a:spcBef>
                <a:spcPts val="900"/>
              </a:spcBef>
              <a:spcAft>
                <a:spcPts val="0"/>
              </a:spcAft>
              <a:buNone/>
            </a:pPr>
            <a:r>
              <a:rPr b="1" lang="en" sz="1600">
                <a:solidFill>
                  <a:srgbClr val="3B3E3F"/>
                </a:solidFill>
              </a:rPr>
              <a:t>➨ Climate change isn’t just an </a:t>
            </a:r>
            <a:r>
              <a:rPr b="1" lang="en" sz="1600">
                <a:solidFill>
                  <a:srgbClr val="FFA017"/>
                </a:solidFill>
              </a:rPr>
              <a:t>environmental,</a:t>
            </a:r>
            <a:r>
              <a:rPr b="1" lang="en" sz="1600">
                <a:solidFill>
                  <a:srgbClr val="3B3E3F"/>
                </a:solidFill>
              </a:rPr>
              <a:t> a </a:t>
            </a:r>
            <a:r>
              <a:rPr b="1" lang="en" sz="1600">
                <a:solidFill>
                  <a:srgbClr val="FFA017"/>
                </a:solidFill>
              </a:rPr>
              <a:t>social justice</a:t>
            </a:r>
            <a:r>
              <a:rPr b="1" lang="en" sz="1600">
                <a:solidFill>
                  <a:srgbClr val="3B3E3F"/>
                </a:solidFill>
              </a:rPr>
              <a:t>, or an </a:t>
            </a:r>
            <a:r>
              <a:rPr b="1" lang="en" sz="1600">
                <a:solidFill>
                  <a:srgbClr val="FFA017"/>
                </a:solidFill>
              </a:rPr>
              <a:t>economic</a:t>
            </a:r>
            <a:r>
              <a:rPr b="1" lang="en" sz="1600">
                <a:solidFill>
                  <a:srgbClr val="3B3E3F"/>
                </a:solidFill>
              </a:rPr>
              <a:t> issue — it’s all of those at once. </a:t>
            </a:r>
            <a:endParaRPr b="1" sz="1600">
              <a:solidFill>
                <a:srgbClr val="3B3E3F"/>
              </a:solidFill>
            </a:endParaRPr>
          </a:p>
          <a:p>
            <a:pPr indent="0" lvl="0" marL="0" rtl="0">
              <a:lnSpc>
                <a:spcPct val="150000"/>
              </a:lnSpc>
              <a:spcBef>
                <a:spcPts val="900"/>
              </a:spcBef>
              <a:spcAft>
                <a:spcPts val="900"/>
              </a:spcAft>
              <a:buNone/>
            </a:pPr>
            <a:r>
              <a:rPr b="1" lang="en" sz="1600">
                <a:solidFill>
                  <a:srgbClr val="3B3E3F"/>
                </a:solidFill>
              </a:rPr>
              <a:t>➨ We </a:t>
            </a:r>
            <a:r>
              <a:rPr b="1" lang="en" sz="1600">
                <a:solidFill>
                  <a:srgbClr val="FFA017"/>
                </a:solidFill>
              </a:rPr>
              <a:t>embrace and actively welcome</a:t>
            </a:r>
            <a:r>
              <a:rPr b="1" lang="en" sz="1600">
                <a:solidFill>
                  <a:srgbClr val="3B3E3F"/>
                </a:solidFill>
              </a:rPr>
              <a:t> the talents, energy &amp; commitment of </a:t>
            </a:r>
            <a:r>
              <a:rPr b="1" lang="en" sz="1600">
                <a:solidFill>
                  <a:srgbClr val="FFA017"/>
                </a:solidFill>
              </a:rPr>
              <a:t>all individuals volunteering their time</a:t>
            </a:r>
            <a:r>
              <a:rPr b="1" lang="en" sz="1600">
                <a:solidFill>
                  <a:srgbClr val="3B3E3F"/>
                </a:solidFill>
              </a:rPr>
              <a:t> regardless of their background, ethnicity, religious or spiritual belief, gender and sexual orientation. </a:t>
            </a:r>
            <a:endParaRPr b="1" sz="1600">
              <a:solidFill>
                <a:srgbClr val="3B3E3F"/>
              </a:solidFill>
            </a:endParaRPr>
          </a:p>
        </p:txBody>
      </p:sp>
      <p:pic>
        <p:nvPicPr>
          <p:cNvPr id="141" name="Shape 141"/>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142" name="Shape 142"/>
          <p:cNvPicPr preferRelativeResize="0"/>
          <p:nvPr/>
        </p:nvPicPr>
        <p:blipFill>
          <a:blip r:embed="rId4">
            <a:alphaModFix/>
          </a:blip>
          <a:stretch>
            <a:fillRect/>
          </a:stretch>
        </p:blipFill>
        <p:spPr>
          <a:xfrm flipH="1">
            <a:off x="7304078" y="445025"/>
            <a:ext cx="836925" cy="836925"/>
          </a:xfrm>
          <a:prstGeom prst="rect">
            <a:avLst/>
          </a:prstGeom>
          <a:noFill/>
          <a:ln>
            <a:noFill/>
          </a:ln>
        </p:spPr>
      </p:pic>
      <p:pic>
        <p:nvPicPr>
          <p:cNvPr id="143" name="Shape 143"/>
          <p:cNvPicPr preferRelativeResize="0"/>
          <p:nvPr/>
        </p:nvPicPr>
        <p:blipFill>
          <a:blip r:embed="rId5">
            <a:alphaModFix/>
          </a:blip>
          <a:stretch>
            <a:fillRect/>
          </a:stretch>
        </p:blipFill>
        <p:spPr>
          <a:xfrm>
            <a:off x="889950" y="1510751"/>
            <a:ext cx="7364100" cy="1259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311700" y="42464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 sz="4000">
                <a:solidFill>
                  <a:srgbClr val="3B3E3F"/>
                </a:solidFill>
                <a:latin typeface="Lato"/>
                <a:ea typeface="Lato"/>
                <a:cs typeface="Lato"/>
                <a:sym typeface="Lato"/>
              </a:rPr>
              <a:t>We are inclusive</a:t>
            </a:r>
            <a:endParaRPr b="1" sz="4000">
              <a:solidFill>
                <a:srgbClr val="3B3E3F"/>
              </a:solidFill>
              <a:latin typeface="Lato"/>
              <a:ea typeface="Lato"/>
              <a:cs typeface="Lato"/>
              <a:sym typeface="Lato"/>
            </a:endParaRPr>
          </a:p>
        </p:txBody>
      </p:sp>
      <p:sp>
        <p:nvSpPr>
          <p:cNvPr id="149" name="Shape 149"/>
          <p:cNvSpPr txBox="1"/>
          <p:nvPr>
            <p:ph idx="1" type="body"/>
          </p:nvPr>
        </p:nvSpPr>
        <p:spPr>
          <a:xfrm>
            <a:off x="4457600" y="1623800"/>
            <a:ext cx="4374600" cy="23688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en">
                <a:solidFill>
                  <a:srgbClr val="3B3E3F"/>
                </a:solidFill>
              </a:rPr>
              <a:t>➨ </a:t>
            </a:r>
            <a:r>
              <a:rPr lang="en" sz="1600">
                <a:solidFill>
                  <a:srgbClr val="3B3E3F"/>
                </a:solidFill>
              </a:rPr>
              <a:t>Our campaign is built on the </a:t>
            </a:r>
            <a:r>
              <a:rPr b="1" lang="en" sz="1600">
                <a:solidFill>
                  <a:srgbClr val="FFA017"/>
                </a:solidFill>
              </a:rPr>
              <a:t>relationships</a:t>
            </a:r>
            <a:r>
              <a:rPr lang="en" sz="1600">
                <a:solidFill>
                  <a:srgbClr val="3B3E3F"/>
                </a:solidFill>
              </a:rPr>
              <a:t> of its participants. </a:t>
            </a:r>
            <a:endParaRPr sz="1600">
              <a:solidFill>
                <a:srgbClr val="3B3E3F"/>
              </a:solidFill>
            </a:endParaRPr>
          </a:p>
          <a:p>
            <a:pPr indent="0" lvl="0" marL="0" rtl="0">
              <a:lnSpc>
                <a:spcPct val="150000"/>
              </a:lnSpc>
              <a:spcBef>
                <a:spcPts val="0"/>
              </a:spcBef>
              <a:spcAft>
                <a:spcPts val="0"/>
              </a:spcAft>
              <a:buNone/>
            </a:pPr>
            <a:r>
              <a:rPr b="1" lang="en" sz="1600">
                <a:solidFill>
                  <a:srgbClr val="3B3E3F"/>
                </a:solidFill>
              </a:rPr>
              <a:t>➨ </a:t>
            </a:r>
            <a:r>
              <a:rPr lang="en" sz="1600">
                <a:solidFill>
                  <a:srgbClr val="3B3E3F"/>
                </a:solidFill>
              </a:rPr>
              <a:t>We will work every day to build </a:t>
            </a:r>
            <a:r>
              <a:rPr b="1" lang="en" sz="1600">
                <a:solidFill>
                  <a:srgbClr val="FFA017"/>
                </a:solidFill>
              </a:rPr>
              <a:t>trust</a:t>
            </a:r>
            <a:r>
              <a:rPr lang="en" sz="1600">
                <a:solidFill>
                  <a:srgbClr val="FFA017"/>
                </a:solidFill>
              </a:rPr>
              <a:t>, </a:t>
            </a:r>
            <a:r>
              <a:rPr b="1" lang="en" sz="1600">
                <a:solidFill>
                  <a:srgbClr val="FFA017"/>
                </a:solidFill>
              </a:rPr>
              <a:t>respect </a:t>
            </a:r>
            <a:r>
              <a:rPr lang="en" sz="1600">
                <a:solidFill>
                  <a:srgbClr val="3B3E3F"/>
                </a:solidFill>
              </a:rPr>
              <a:t>and</a:t>
            </a:r>
            <a:r>
              <a:rPr lang="en" sz="1600">
                <a:solidFill>
                  <a:srgbClr val="FFA017"/>
                </a:solidFill>
              </a:rPr>
              <a:t> </a:t>
            </a:r>
            <a:r>
              <a:rPr b="1" lang="en" sz="1600">
                <a:solidFill>
                  <a:srgbClr val="FFA017"/>
                </a:solidFill>
              </a:rPr>
              <a:t>reciprocity</a:t>
            </a:r>
            <a:r>
              <a:rPr lang="en" sz="1600">
                <a:solidFill>
                  <a:srgbClr val="3B3E3F"/>
                </a:solidFill>
              </a:rPr>
              <a:t> among members of the </a:t>
            </a:r>
            <a:r>
              <a:rPr b="1" lang="en" sz="1600">
                <a:solidFill>
                  <a:srgbClr val="FFA017"/>
                </a:solidFill>
              </a:rPr>
              <a:t>Fossil Free</a:t>
            </a:r>
            <a:r>
              <a:rPr lang="en" sz="1600">
                <a:solidFill>
                  <a:srgbClr val="3B3E3F"/>
                </a:solidFill>
              </a:rPr>
              <a:t> divestment movement. </a:t>
            </a:r>
            <a:endParaRPr sz="1600">
              <a:solidFill>
                <a:srgbClr val="3B3E3F"/>
              </a:solidFill>
            </a:endParaRPr>
          </a:p>
          <a:p>
            <a:pPr indent="0" lvl="0" marL="0" rtl="0">
              <a:spcBef>
                <a:spcPts val="0"/>
              </a:spcBef>
              <a:spcAft>
                <a:spcPts val="1600"/>
              </a:spcAft>
              <a:buNone/>
            </a:pPr>
            <a:r>
              <a:t/>
            </a:r>
            <a:endParaRPr>
              <a:solidFill>
                <a:srgbClr val="3B3E3F"/>
              </a:solidFill>
            </a:endParaRPr>
          </a:p>
        </p:txBody>
      </p:sp>
      <p:pic>
        <p:nvPicPr>
          <p:cNvPr id="150" name="Shape 150"/>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151" name="Shape 151"/>
          <p:cNvPicPr preferRelativeResize="0"/>
          <p:nvPr/>
        </p:nvPicPr>
        <p:blipFill>
          <a:blip r:embed="rId4">
            <a:alphaModFix/>
          </a:blip>
          <a:stretch>
            <a:fillRect/>
          </a:stretch>
        </p:blipFill>
        <p:spPr>
          <a:xfrm flipH="1">
            <a:off x="7304078" y="445025"/>
            <a:ext cx="836925" cy="836925"/>
          </a:xfrm>
          <a:prstGeom prst="rect">
            <a:avLst/>
          </a:prstGeom>
          <a:noFill/>
          <a:ln>
            <a:noFill/>
          </a:ln>
        </p:spPr>
      </p:pic>
      <p:pic>
        <p:nvPicPr>
          <p:cNvPr id="152" name="Shape 152"/>
          <p:cNvPicPr preferRelativeResize="0"/>
          <p:nvPr/>
        </p:nvPicPr>
        <p:blipFill>
          <a:blip r:embed="rId5">
            <a:alphaModFix/>
          </a:blip>
          <a:stretch>
            <a:fillRect/>
          </a:stretch>
        </p:blipFill>
        <p:spPr>
          <a:xfrm>
            <a:off x="346450" y="1623713"/>
            <a:ext cx="4111150" cy="2368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417851"/>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4000">
                <a:solidFill>
                  <a:srgbClr val="3B3E3F"/>
                </a:solidFill>
                <a:latin typeface="Lato"/>
                <a:ea typeface="Lato"/>
                <a:cs typeface="Lato"/>
                <a:sym typeface="Lato"/>
              </a:rPr>
              <a:t>We are open source</a:t>
            </a:r>
            <a:endParaRPr b="1" sz="4000">
              <a:solidFill>
                <a:srgbClr val="3B3E3F"/>
              </a:solidFill>
              <a:latin typeface="Lato"/>
              <a:ea typeface="Lato"/>
              <a:cs typeface="Lato"/>
              <a:sym typeface="Lato"/>
            </a:endParaRPr>
          </a:p>
        </p:txBody>
      </p:sp>
      <p:sp>
        <p:nvSpPr>
          <p:cNvPr id="158" name="Shape 158"/>
          <p:cNvSpPr txBox="1"/>
          <p:nvPr>
            <p:ph idx="1" type="body"/>
          </p:nvPr>
        </p:nvSpPr>
        <p:spPr>
          <a:xfrm>
            <a:off x="311700" y="1639825"/>
            <a:ext cx="8520600" cy="29322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en">
                <a:solidFill>
                  <a:srgbClr val="3B3E3F"/>
                </a:solidFill>
              </a:rPr>
              <a:t>➨ </a:t>
            </a:r>
            <a:r>
              <a:rPr lang="en">
                <a:solidFill>
                  <a:srgbClr val="3B3E3F"/>
                </a:solidFill>
                <a:highlight>
                  <a:srgbClr val="FFFFFF"/>
                </a:highlight>
              </a:rPr>
              <a:t>We welcome anyone to use and adapt the </a:t>
            </a:r>
            <a:r>
              <a:rPr b="1" lang="en">
                <a:solidFill>
                  <a:srgbClr val="FFA017"/>
                </a:solidFill>
                <a:highlight>
                  <a:srgbClr val="FFFFFF"/>
                </a:highlight>
              </a:rPr>
              <a:t>Fossil Free</a:t>
            </a:r>
            <a:r>
              <a:rPr lang="en">
                <a:solidFill>
                  <a:srgbClr val="3B3E3F"/>
                </a:solidFill>
                <a:highlight>
                  <a:srgbClr val="FFFFFF"/>
                </a:highlight>
              </a:rPr>
              <a:t> name, the </a:t>
            </a:r>
            <a:r>
              <a:rPr b="1" lang="en" u="sng">
                <a:solidFill>
                  <a:srgbClr val="FFA017"/>
                </a:solidFill>
                <a:highlight>
                  <a:srgbClr val="FFFFFF"/>
                </a:highlight>
                <a:hlinkClick r:id="rId3"/>
              </a:rPr>
              <a:t>visual identity</a:t>
            </a:r>
            <a:r>
              <a:rPr lang="en">
                <a:solidFill>
                  <a:srgbClr val="FFA017"/>
                </a:solidFill>
                <a:highlight>
                  <a:srgbClr val="FFFFFF"/>
                </a:highlight>
              </a:rPr>
              <a:t>,</a:t>
            </a:r>
            <a:r>
              <a:rPr lang="en">
                <a:solidFill>
                  <a:srgbClr val="3B3E3F"/>
                </a:solidFill>
                <a:highlight>
                  <a:srgbClr val="FFFFFF"/>
                </a:highlight>
              </a:rPr>
              <a:t> the </a:t>
            </a:r>
            <a:r>
              <a:rPr b="1" lang="en">
                <a:solidFill>
                  <a:srgbClr val="3B3E3F"/>
                </a:solidFill>
                <a:highlight>
                  <a:srgbClr val="FFFFFF"/>
                </a:highlight>
              </a:rPr>
              <a:t>campaign tools</a:t>
            </a:r>
            <a:r>
              <a:rPr lang="en">
                <a:solidFill>
                  <a:srgbClr val="3B3E3F"/>
                </a:solidFill>
                <a:highlight>
                  <a:srgbClr val="FFFFFF"/>
                </a:highlight>
              </a:rPr>
              <a:t> and </a:t>
            </a:r>
            <a:r>
              <a:rPr b="1" lang="en">
                <a:solidFill>
                  <a:srgbClr val="3B3E3F"/>
                </a:solidFill>
                <a:highlight>
                  <a:srgbClr val="FFFFFF"/>
                </a:highlight>
              </a:rPr>
              <a:t>symbols</a:t>
            </a:r>
            <a:r>
              <a:rPr lang="en">
                <a:solidFill>
                  <a:srgbClr val="3B3E3F"/>
                </a:solidFill>
                <a:highlight>
                  <a:srgbClr val="FFFFFF"/>
                </a:highlight>
              </a:rPr>
              <a:t> of the divestment campaign if their actions, demands and communications are consistent with our organising principles and the campaign’s theory of change.</a:t>
            </a:r>
            <a:endParaRPr>
              <a:solidFill>
                <a:srgbClr val="3B3E3F"/>
              </a:solidFill>
              <a:highlight>
                <a:srgbClr val="FFFFFF"/>
              </a:highlight>
            </a:endParaRPr>
          </a:p>
          <a:p>
            <a:pPr indent="0" lvl="0" marL="0" rtl="0">
              <a:lnSpc>
                <a:spcPct val="150000"/>
              </a:lnSpc>
              <a:spcBef>
                <a:spcPts val="900"/>
              </a:spcBef>
              <a:spcAft>
                <a:spcPts val="0"/>
              </a:spcAft>
              <a:buNone/>
            </a:pPr>
            <a:r>
              <a:rPr b="1" lang="en">
                <a:solidFill>
                  <a:srgbClr val="3B3E3F"/>
                </a:solidFill>
              </a:rPr>
              <a:t>➨ </a:t>
            </a:r>
            <a:r>
              <a:rPr lang="en">
                <a:solidFill>
                  <a:srgbClr val="3B3E3F"/>
                </a:solidFill>
                <a:highlight>
                  <a:srgbClr val="FFFFFF"/>
                </a:highlight>
              </a:rPr>
              <a:t>We understand that </a:t>
            </a:r>
            <a:r>
              <a:rPr b="1" lang="en">
                <a:solidFill>
                  <a:srgbClr val="FFA017"/>
                </a:solidFill>
                <a:highlight>
                  <a:srgbClr val="FFFFFF"/>
                </a:highlight>
              </a:rPr>
              <a:t>a shared identity makes our movement stronger. </a:t>
            </a:r>
            <a:endParaRPr b="1">
              <a:solidFill>
                <a:srgbClr val="FFA017"/>
              </a:solidFill>
              <a:highlight>
                <a:srgbClr val="FFFFFF"/>
              </a:highlight>
            </a:endParaRPr>
          </a:p>
          <a:p>
            <a:pPr indent="0" lvl="0" marL="0" rtl="0">
              <a:lnSpc>
                <a:spcPct val="150000"/>
              </a:lnSpc>
              <a:spcBef>
                <a:spcPts val="900"/>
              </a:spcBef>
              <a:spcAft>
                <a:spcPts val="0"/>
              </a:spcAft>
              <a:buNone/>
            </a:pPr>
            <a:r>
              <a:rPr b="1" lang="en">
                <a:solidFill>
                  <a:srgbClr val="3B3E3F"/>
                </a:solidFill>
              </a:rPr>
              <a:t>➨ </a:t>
            </a:r>
            <a:r>
              <a:rPr b="1" lang="en">
                <a:solidFill>
                  <a:srgbClr val="FFA017"/>
                </a:solidFill>
                <a:highlight>
                  <a:srgbClr val="FFFFFF"/>
                </a:highlight>
              </a:rPr>
              <a:t>We are all responsible</a:t>
            </a:r>
            <a:r>
              <a:rPr lang="en">
                <a:solidFill>
                  <a:srgbClr val="3B3E3F"/>
                </a:solidFill>
                <a:highlight>
                  <a:srgbClr val="FFFFFF"/>
                </a:highlight>
              </a:rPr>
              <a:t> for co-creating and maintaining that public image.</a:t>
            </a:r>
            <a:endParaRPr>
              <a:solidFill>
                <a:srgbClr val="3B3E3F"/>
              </a:solidFill>
              <a:highlight>
                <a:srgbClr val="FFFFFF"/>
              </a:highlight>
            </a:endParaRPr>
          </a:p>
          <a:p>
            <a:pPr indent="0" lvl="0" marL="0" rtl="0">
              <a:spcBef>
                <a:spcPts val="900"/>
              </a:spcBef>
              <a:spcAft>
                <a:spcPts val="1600"/>
              </a:spcAft>
              <a:buNone/>
            </a:pPr>
            <a:r>
              <a:t/>
            </a:r>
            <a:endParaRPr>
              <a:solidFill>
                <a:srgbClr val="3B3E3F"/>
              </a:solidFill>
            </a:endParaRPr>
          </a:p>
        </p:txBody>
      </p:sp>
      <p:pic>
        <p:nvPicPr>
          <p:cNvPr id="159" name="Shape 159"/>
          <p:cNvPicPr preferRelativeResize="0"/>
          <p:nvPr/>
        </p:nvPicPr>
        <p:blipFill>
          <a:blip r:embed="rId4">
            <a:alphaModFix/>
          </a:blip>
          <a:stretch>
            <a:fillRect/>
          </a:stretch>
        </p:blipFill>
        <p:spPr>
          <a:xfrm>
            <a:off x="311698" y="222123"/>
            <a:ext cx="1089250" cy="1220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338882" y="430624"/>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000">
                <a:solidFill>
                  <a:srgbClr val="FFA017"/>
                </a:solidFill>
                <a:latin typeface="Lato"/>
                <a:ea typeface="Lato"/>
                <a:cs typeface="Lato"/>
                <a:sym typeface="Lato"/>
              </a:rPr>
              <a:t>Fossil free campaigns</a:t>
            </a:r>
            <a:endParaRPr b="1">
              <a:solidFill>
                <a:srgbClr val="FFA017"/>
              </a:solidFill>
              <a:latin typeface="Lato"/>
              <a:ea typeface="Lato"/>
              <a:cs typeface="Lato"/>
              <a:sym typeface="Lato"/>
            </a:endParaRPr>
          </a:p>
        </p:txBody>
      </p:sp>
      <p:pic>
        <p:nvPicPr>
          <p:cNvPr id="165" name="Shape 165"/>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166" name="Shape 166"/>
          <p:cNvPicPr preferRelativeResize="0"/>
          <p:nvPr/>
        </p:nvPicPr>
        <p:blipFill rotWithShape="1">
          <a:blip r:embed="rId4">
            <a:alphaModFix/>
          </a:blip>
          <a:srcRect b="8244" l="1858" r="9662" t="15413"/>
          <a:stretch/>
        </p:blipFill>
        <p:spPr>
          <a:xfrm>
            <a:off x="1544475" y="1442800"/>
            <a:ext cx="6602950" cy="3261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4000">
                <a:solidFill>
                  <a:srgbClr val="3B3E3F"/>
                </a:solidFill>
                <a:latin typeface="Lato"/>
                <a:ea typeface="Lato"/>
                <a:cs typeface="Lato"/>
                <a:sym typeface="Lato"/>
              </a:rPr>
              <a:t>We are all leaders</a:t>
            </a:r>
            <a:endParaRPr b="1" sz="4000">
              <a:solidFill>
                <a:srgbClr val="3B3E3F"/>
              </a:solidFill>
              <a:latin typeface="Lato"/>
              <a:ea typeface="Lato"/>
              <a:cs typeface="Lato"/>
              <a:sym typeface="Lato"/>
            </a:endParaRPr>
          </a:p>
        </p:txBody>
      </p:sp>
      <p:sp>
        <p:nvSpPr>
          <p:cNvPr id="172" name="Shape 172"/>
          <p:cNvSpPr txBox="1"/>
          <p:nvPr>
            <p:ph idx="1" type="body"/>
          </p:nvPr>
        </p:nvSpPr>
        <p:spPr>
          <a:xfrm>
            <a:off x="311700" y="1732425"/>
            <a:ext cx="4267200" cy="24957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en">
                <a:solidFill>
                  <a:srgbClr val="3B3E3F"/>
                </a:solidFill>
              </a:rPr>
              <a:t>➨ </a:t>
            </a:r>
            <a:r>
              <a:rPr b="1" lang="en" sz="1600">
                <a:solidFill>
                  <a:srgbClr val="3B3E3F"/>
                </a:solidFill>
              </a:rPr>
              <a:t>Fossil Free groups are </a:t>
            </a:r>
            <a:r>
              <a:rPr b="1" lang="en" sz="1600">
                <a:solidFill>
                  <a:srgbClr val="FFA017"/>
                </a:solidFill>
              </a:rPr>
              <a:t>autonomous </a:t>
            </a:r>
            <a:endParaRPr b="1" sz="1600">
              <a:solidFill>
                <a:srgbClr val="FFA017"/>
              </a:solidFill>
            </a:endParaRPr>
          </a:p>
          <a:p>
            <a:pPr indent="0" lvl="0" marL="0" rtl="0">
              <a:lnSpc>
                <a:spcPct val="150000"/>
              </a:lnSpc>
              <a:spcBef>
                <a:spcPts val="900"/>
              </a:spcBef>
              <a:spcAft>
                <a:spcPts val="0"/>
              </a:spcAft>
              <a:buNone/>
            </a:pPr>
            <a:r>
              <a:rPr b="1" lang="en">
                <a:solidFill>
                  <a:srgbClr val="3B3E3F"/>
                </a:solidFill>
              </a:rPr>
              <a:t>➨ </a:t>
            </a:r>
            <a:r>
              <a:rPr b="1" lang="en" sz="1600">
                <a:solidFill>
                  <a:srgbClr val="3B3E3F"/>
                </a:solidFill>
              </a:rPr>
              <a:t>BUT all organising, </a:t>
            </a:r>
            <a:r>
              <a:rPr b="1" lang="en" sz="1600">
                <a:solidFill>
                  <a:srgbClr val="FFA017"/>
                </a:solidFill>
              </a:rPr>
              <a:t>facilitation, decision making, communications, tactics</a:t>
            </a:r>
            <a:r>
              <a:rPr b="1" lang="en" sz="1600">
                <a:solidFill>
                  <a:srgbClr val="3B3E3F"/>
                </a:solidFill>
              </a:rPr>
              <a:t> and </a:t>
            </a:r>
            <a:r>
              <a:rPr b="1" lang="en" sz="1600">
                <a:solidFill>
                  <a:srgbClr val="FFA017"/>
                </a:solidFill>
              </a:rPr>
              <a:t>actions</a:t>
            </a:r>
            <a:r>
              <a:rPr b="1" lang="en" sz="1600">
                <a:solidFill>
                  <a:srgbClr val="3B3E3F"/>
                </a:solidFill>
              </a:rPr>
              <a:t> are consistent with these principles &amp;</a:t>
            </a:r>
            <a:r>
              <a:rPr b="1" lang="en" sz="1600">
                <a:solidFill>
                  <a:srgbClr val="17292E"/>
                </a:solidFill>
              </a:rPr>
              <a:t> theory of change.</a:t>
            </a:r>
            <a:endParaRPr b="1">
              <a:solidFill>
                <a:srgbClr val="17292E"/>
              </a:solidFill>
            </a:endParaRPr>
          </a:p>
          <a:p>
            <a:pPr indent="0" lvl="0" marL="0" rtl="0">
              <a:spcBef>
                <a:spcPts val="900"/>
              </a:spcBef>
              <a:spcAft>
                <a:spcPts val="1600"/>
              </a:spcAft>
              <a:buNone/>
            </a:pPr>
            <a:r>
              <a:t/>
            </a:r>
            <a:endParaRPr/>
          </a:p>
        </p:txBody>
      </p:sp>
      <p:pic>
        <p:nvPicPr>
          <p:cNvPr id="173" name="Shape 173"/>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174" name="Shape 174"/>
          <p:cNvPicPr preferRelativeResize="0"/>
          <p:nvPr/>
        </p:nvPicPr>
        <p:blipFill>
          <a:blip r:embed="rId4">
            <a:alphaModFix/>
          </a:blip>
          <a:stretch>
            <a:fillRect/>
          </a:stretch>
        </p:blipFill>
        <p:spPr>
          <a:xfrm>
            <a:off x="7631525" y="499475"/>
            <a:ext cx="665975" cy="665975"/>
          </a:xfrm>
          <a:prstGeom prst="rect">
            <a:avLst/>
          </a:prstGeom>
          <a:noFill/>
          <a:ln>
            <a:noFill/>
          </a:ln>
        </p:spPr>
      </p:pic>
      <p:pic>
        <p:nvPicPr>
          <p:cNvPr id="175" name="Shape 175"/>
          <p:cNvPicPr preferRelativeResize="0"/>
          <p:nvPr/>
        </p:nvPicPr>
        <p:blipFill>
          <a:blip r:embed="rId5">
            <a:alphaModFix/>
          </a:blip>
          <a:stretch>
            <a:fillRect/>
          </a:stretch>
        </p:blipFill>
        <p:spPr>
          <a:xfrm>
            <a:off x="4757975" y="1732425"/>
            <a:ext cx="3951252" cy="263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Shape 180"/>
          <p:cNvSpPr txBox="1"/>
          <p:nvPr>
            <p:ph type="title"/>
          </p:nvPr>
        </p:nvSpPr>
        <p:spPr>
          <a:xfrm>
            <a:off x="311700" y="417851"/>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4000">
                <a:solidFill>
                  <a:srgbClr val="3B3E3F"/>
                </a:solidFill>
                <a:latin typeface="Lato"/>
                <a:ea typeface="Lato"/>
                <a:cs typeface="Lato"/>
                <a:sym typeface="Lato"/>
              </a:rPr>
              <a:t>We take action </a:t>
            </a:r>
            <a:endParaRPr b="1" sz="4000">
              <a:solidFill>
                <a:srgbClr val="3B3E3F"/>
              </a:solidFill>
              <a:latin typeface="Lato"/>
              <a:ea typeface="Lato"/>
              <a:cs typeface="Lato"/>
              <a:sym typeface="Lato"/>
            </a:endParaRPr>
          </a:p>
        </p:txBody>
      </p:sp>
      <p:sp>
        <p:nvSpPr>
          <p:cNvPr id="181" name="Shape 181"/>
          <p:cNvSpPr txBox="1"/>
          <p:nvPr>
            <p:ph idx="1" type="body"/>
          </p:nvPr>
        </p:nvSpPr>
        <p:spPr>
          <a:xfrm>
            <a:off x="4500000" y="1546500"/>
            <a:ext cx="4332300" cy="28473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en">
                <a:solidFill>
                  <a:srgbClr val="3B3E3F"/>
                </a:solidFill>
              </a:rPr>
              <a:t>➨</a:t>
            </a:r>
            <a:r>
              <a:rPr b="1" lang="en">
                <a:solidFill>
                  <a:srgbClr val="FFA017"/>
                </a:solidFill>
              </a:rPr>
              <a:t> </a:t>
            </a:r>
            <a:r>
              <a:rPr b="1" lang="en" sz="1600">
                <a:solidFill>
                  <a:srgbClr val="FFA017"/>
                </a:solidFill>
                <a:highlight>
                  <a:srgbClr val="FFFFFF"/>
                </a:highlight>
              </a:rPr>
              <a:t>Plurality of tactics</a:t>
            </a:r>
            <a:r>
              <a:rPr b="1" lang="en" sz="1600">
                <a:solidFill>
                  <a:srgbClr val="3B3E3F"/>
                </a:solidFill>
                <a:highlight>
                  <a:srgbClr val="FFFFFF"/>
                </a:highlight>
              </a:rPr>
              <a:t> strengthens our movement</a:t>
            </a:r>
            <a:endParaRPr b="1" sz="1600">
              <a:solidFill>
                <a:srgbClr val="3B3E3F"/>
              </a:solidFill>
              <a:highlight>
                <a:srgbClr val="FFFFFF"/>
              </a:highlight>
            </a:endParaRPr>
          </a:p>
          <a:p>
            <a:pPr indent="0" lvl="0" marL="0" rtl="0">
              <a:lnSpc>
                <a:spcPct val="150000"/>
              </a:lnSpc>
              <a:spcBef>
                <a:spcPts val="900"/>
              </a:spcBef>
              <a:spcAft>
                <a:spcPts val="0"/>
              </a:spcAft>
              <a:buNone/>
            </a:pPr>
            <a:r>
              <a:rPr b="1" lang="en" sz="1600">
                <a:solidFill>
                  <a:srgbClr val="3B3E3F"/>
                </a:solidFill>
              </a:rPr>
              <a:t>➨</a:t>
            </a:r>
            <a:r>
              <a:rPr b="1" lang="en" sz="1600">
                <a:solidFill>
                  <a:srgbClr val="FFA017"/>
                </a:solidFill>
              </a:rPr>
              <a:t> </a:t>
            </a:r>
            <a:r>
              <a:rPr b="1" lang="en" sz="1600">
                <a:solidFill>
                  <a:srgbClr val="FFA017"/>
                </a:solidFill>
                <a:highlight>
                  <a:srgbClr val="FFFFFF"/>
                </a:highlight>
              </a:rPr>
              <a:t>Public action</a:t>
            </a:r>
            <a:r>
              <a:rPr b="1" lang="en" sz="1600">
                <a:solidFill>
                  <a:srgbClr val="3B3E3F"/>
                </a:solidFill>
                <a:highlight>
                  <a:srgbClr val="FFFFFF"/>
                </a:highlight>
              </a:rPr>
              <a:t> builds public support </a:t>
            </a:r>
            <a:endParaRPr b="1" sz="1600">
              <a:solidFill>
                <a:srgbClr val="3B3E3F"/>
              </a:solidFill>
              <a:highlight>
                <a:srgbClr val="FFFFFF"/>
              </a:highlight>
            </a:endParaRPr>
          </a:p>
          <a:p>
            <a:pPr indent="0" lvl="0" marL="0" rtl="0">
              <a:lnSpc>
                <a:spcPct val="150000"/>
              </a:lnSpc>
              <a:spcBef>
                <a:spcPts val="900"/>
              </a:spcBef>
              <a:spcAft>
                <a:spcPts val="0"/>
              </a:spcAft>
              <a:buNone/>
            </a:pPr>
            <a:r>
              <a:rPr b="1" lang="en" sz="1600">
                <a:solidFill>
                  <a:srgbClr val="3B3E3F"/>
                </a:solidFill>
              </a:rPr>
              <a:t>➨ </a:t>
            </a:r>
            <a:r>
              <a:rPr b="1" lang="en" sz="1600">
                <a:solidFill>
                  <a:srgbClr val="3B3E3F"/>
                </a:solidFill>
                <a:highlight>
                  <a:srgbClr val="FFFFFF"/>
                </a:highlight>
              </a:rPr>
              <a:t>We </a:t>
            </a:r>
            <a:r>
              <a:rPr b="1" lang="en" sz="1600">
                <a:solidFill>
                  <a:srgbClr val="FFA017"/>
                </a:solidFill>
                <a:highlight>
                  <a:srgbClr val="FFFFFF"/>
                </a:highlight>
              </a:rPr>
              <a:t>don’t use violence</a:t>
            </a:r>
            <a:endParaRPr b="1" sz="1600">
              <a:solidFill>
                <a:srgbClr val="FFA017"/>
              </a:solidFill>
              <a:highlight>
                <a:srgbClr val="FFFFFF"/>
              </a:highlight>
            </a:endParaRPr>
          </a:p>
          <a:p>
            <a:pPr indent="0" lvl="0" marL="0" rtl="0">
              <a:lnSpc>
                <a:spcPct val="150000"/>
              </a:lnSpc>
              <a:spcBef>
                <a:spcPts val="900"/>
              </a:spcBef>
              <a:spcAft>
                <a:spcPts val="0"/>
              </a:spcAft>
              <a:buNone/>
            </a:pPr>
            <a:r>
              <a:rPr b="1" lang="en" sz="1600">
                <a:solidFill>
                  <a:srgbClr val="3B3E3F"/>
                </a:solidFill>
              </a:rPr>
              <a:t>➨ </a:t>
            </a:r>
            <a:r>
              <a:rPr b="1" lang="en" sz="1600">
                <a:solidFill>
                  <a:srgbClr val="3B3E3F"/>
                </a:solidFill>
                <a:highlight>
                  <a:srgbClr val="FFFFFF"/>
                </a:highlight>
              </a:rPr>
              <a:t>We </a:t>
            </a:r>
            <a:r>
              <a:rPr b="1" lang="en" sz="1600">
                <a:solidFill>
                  <a:srgbClr val="FFA017"/>
                </a:solidFill>
                <a:highlight>
                  <a:srgbClr val="FFFFFF"/>
                </a:highlight>
              </a:rPr>
              <a:t>escalate</a:t>
            </a:r>
            <a:r>
              <a:rPr b="1" lang="en" sz="1600">
                <a:solidFill>
                  <a:srgbClr val="3B3E3F"/>
                </a:solidFill>
                <a:highlight>
                  <a:srgbClr val="FFFFFF"/>
                </a:highlight>
              </a:rPr>
              <a:t> if demands are not met</a:t>
            </a:r>
            <a:endParaRPr b="1" sz="1600">
              <a:solidFill>
                <a:srgbClr val="3B3E3F"/>
              </a:solidFill>
              <a:highlight>
                <a:srgbClr val="FFFFFF"/>
              </a:highlight>
            </a:endParaRPr>
          </a:p>
          <a:p>
            <a:pPr indent="0" lvl="0" marL="0" rtl="0">
              <a:lnSpc>
                <a:spcPct val="150000"/>
              </a:lnSpc>
              <a:spcBef>
                <a:spcPts val="900"/>
              </a:spcBef>
              <a:spcAft>
                <a:spcPts val="0"/>
              </a:spcAft>
              <a:buNone/>
            </a:pPr>
            <a:r>
              <a:rPr b="1" lang="en" sz="1600">
                <a:solidFill>
                  <a:srgbClr val="3B3E3F"/>
                </a:solidFill>
              </a:rPr>
              <a:t>➨ </a:t>
            </a:r>
            <a:r>
              <a:rPr b="1" lang="en" sz="1600">
                <a:solidFill>
                  <a:srgbClr val="3B3E3F"/>
                </a:solidFill>
                <a:highlight>
                  <a:srgbClr val="FFFFFF"/>
                </a:highlight>
              </a:rPr>
              <a:t>Some of us take </a:t>
            </a:r>
            <a:r>
              <a:rPr b="1" lang="en" sz="1600">
                <a:solidFill>
                  <a:srgbClr val="FFA017"/>
                </a:solidFill>
                <a:highlight>
                  <a:srgbClr val="FFFFFF"/>
                </a:highlight>
              </a:rPr>
              <a:t>direct action</a:t>
            </a:r>
            <a:endParaRPr b="1" sz="1600">
              <a:solidFill>
                <a:srgbClr val="FFA017"/>
              </a:solidFill>
              <a:highlight>
                <a:srgbClr val="FFFFFF"/>
              </a:highlight>
            </a:endParaRPr>
          </a:p>
          <a:p>
            <a:pPr indent="0" lvl="0" marL="0" rtl="0">
              <a:spcBef>
                <a:spcPts val="900"/>
              </a:spcBef>
              <a:spcAft>
                <a:spcPts val="1600"/>
              </a:spcAft>
              <a:buNone/>
            </a:pPr>
            <a:r>
              <a:t/>
            </a:r>
            <a:endParaRPr>
              <a:solidFill>
                <a:srgbClr val="3B3E3F"/>
              </a:solidFill>
            </a:endParaRPr>
          </a:p>
        </p:txBody>
      </p:sp>
      <p:pic>
        <p:nvPicPr>
          <p:cNvPr id="182" name="Shape 182"/>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183" name="Shape 183"/>
          <p:cNvPicPr preferRelativeResize="0"/>
          <p:nvPr/>
        </p:nvPicPr>
        <p:blipFill>
          <a:blip r:embed="rId4">
            <a:alphaModFix/>
          </a:blip>
          <a:stretch>
            <a:fillRect/>
          </a:stretch>
        </p:blipFill>
        <p:spPr>
          <a:xfrm>
            <a:off x="7210500" y="445013"/>
            <a:ext cx="792350" cy="792350"/>
          </a:xfrm>
          <a:prstGeom prst="rect">
            <a:avLst/>
          </a:prstGeom>
          <a:noFill/>
          <a:ln>
            <a:noFill/>
          </a:ln>
        </p:spPr>
      </p:pic>
      <p:pic>
        <p:nvPicPr>
          <p:cNvPr id="184" name="Shape 184"/>
          <p:cNvPicPr preferRelativeResize="0"/>
          <p:nvPr/>
        </p:nvPicPr>
        <p:blipFill>
          <a:blip r:embed="rId5">
            <a:alphaModFix/>
          </a:blip>
          <a:stretch>
            <a:fillRect/>
          </a:stretch>
        </p:blipFill>
        <p:spPr>
          <a:xfrm>
            <a:off x="563850" y="1682375"/>
            <a:ext cx="3663250" cy="245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0" name="Shape 1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91" name="Shape 191"/>
          <p:cNvPicPr preferRelativeResize="0"/>
          <p:nvPr/>
        </p:nvPicPr>
        <p:blipFill>
          <a:blip r:embed="rId3">
            <a:alphaModFix/>
          </a:blip>
          <a:stretch>
            <a:fillRect/>
          </a:stretch>
        </p:blipFill>
        <p:spPr>
          <a:xfrm>
            <a:off x="277723" y="-2"/>
            <a:ext cx="1089250" cy="1220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97" name="Shape 1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198" name="Shape 198"/>
          <p:cNvPicPr preferRelativeResize="0"/>
          <p:nvPr/>
        </p:nvPicPr>
        <p:blipFill>
          <a:blip r:embed="rId3">
            <a:alphaModFix/>
          </a:blip>
          <a:stretch>
            <a:fillRect/>
          </a:stretch>
        </p:blipFill>
        <p:spPr>
          <a:xfrm>
            <a:off x="277723" y="-2"/>
            <a:ext cx="1089250" cy="1220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17850"/>
            <a:ext cx="8520600" cy="56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B3E3F"/>
                </a:solidFill>
                <a:latin typeface="Lato"/>
                <a:ea typeface="Lato"/>
                <a:cs typeface="Lato"/>
                <a:sym typeface="Lato"/>
              </a:rPr>
              <a:t>What is #FossilFree?</a:t>
            </a:r>
            <a:endParaRPr b="1">
              <a:solidFill>
                <a:srgbClr val="3B3E3F"/>
              </a:solidFill>
              <a:latin typeface="Lato"/>
              <a:ea typeface="Lato"/>
              <a:cs typeface="Lato"/>
              <a:sym typeface="Lato"/>
            </a:endParaRPr>
          </a:p>
        </p:txBody>
      </p:sp>
      <p:sp>
        <p:nvSpPr>
          <p:cNvPr id="61" name="Shape 61"/>
          <p:cNvSpPr txBox="1"/>
          <p:nvPr>
            <p:ph idx="1" type="body"/>
          </p:nvPr>
        </p:nvSpPr>
        <p:spPr>
          <a:xfrm>
            <a:off x="2386050" y="1336500"/>
            <a:ext cx="1738800" cy="56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3B3E3F"/>
                </a:solidFill>
              </a:rPr>
              <a:t>INVESTMENT</a:t>
            </a:r>
            <a:endParaRPr sz="4500">
              <a:solidFill>
                <a:srgbClr val="17292E"/>
              </a:solidFill>
            </a:endParaRPr>
          </a:p>
          <a:p>
            <a:pPr indent="0" lvl="0" marL="0" rtl="0" algn="ctr">
              <a:spcBef>
                <a:spcPts val="0"/>
              </a:spcBef>
              <a:spcAft>
                <a:spcPts val="0"/>
              </a:spcAft>
              <a:buClr>
                <a:schemeClr val="dk1"/>
              </a:buClr>
              <a:buSzPts val="1100"/>
              <a:buFont typeface="Arial"/>
              <a:buNone/>
            </a:pPr>
            <a:r>
              <a:t/>
            </a:r>
            <a:endParaRPr b="1" sz="1200">
              <a:solidFill>
                <a:srgbClr val="17292E"/>
              </a:solidFill>
            </a:endParaRPr>
          </a:p>
          <a:p>
            <a:pPr indent="0" lvl="0" marL="0" rtl="0" algn="ctr">
              <a:spcBef>
                <a:spcPts val="0"/>
              </a:spcBef>
              <a:spcAft>
                <a:spcPts val="0"/>
              </a:spcAft>
              <a:buClr>
                <a:schemeClr val="dk1"/>
              </a:buClr>
              <a:buSzPts val="1100"/>
              <a:buFont typeface="Arial"/>
              <a:buNone/>
            </a:pPr>
            <a:r>
              <a:t/>
            </a:r>
            <a:endParaRPr sz="4500">
              <a:solidFill>
                <a:srgbClr val="17292E"/>
              </a:solidFill>
              <a:highlight>
                <a:srgbClr val="B9D4DB"/>
              </a:highlight>
            </a:endParaRPr>
          </a:p>
          <a:p>
            <a:pPr indent="0" lvl="0" marL="0" algn="ctr">
              <a:spcBef>
                <a:spcPts val="0"/>
              </a:spcBef>
              <a:spcAft>
                <a:spcPts val="1600"/>
              </a:spcAft>
              <a:buNone/>
            </a:pPr>
            <a:r>
              <a:t/>
            </a:r>
            <a:endParaRPr/>
          </a:p>
        </p:txBody>
      </p:sp>
      <p:pic>
        <p:nvPicPr>
          <p:cNvPr id="62" name="Shape 62"/>
          <p:cNvPicPr preferRelativeResize="0"/>
          <p:nvPr/>
        </p:nvPicPr>
        <p:blipFill>
          <a:blip r:embed="rId3">
            <a:alphaModFix/>
          </a:blip>
          <a:stretch>
            <a:fillRect/>
          </a:stretch>
        </p:blipFill>
        <p:spPr>
          <a:xfrm>
            <a:off x="311698" y="222123"/>
            <a:ext cx="1089250" cy="1220675"/>
          </a:xfrm>
          <a:prstGeom prst="rect">
            <a:avLst/>
          </a:prstGeom>
          <a:noFill/>
          <a:ln>
            <a:noFill/>
          </a:ln>
        </p:spPr>
      </p:pic>
      <p:sp>
        <p:nvSpPr>
          <p:cNvPr id="63" name="Shape 63"/>
          <p:cNvSpPr txBox="1"/>
          <p:nvPr/>
        </p:nvSpPr>
        <p:spPr>
          <a:xfrm>
            <a:off x="5019150" y="1336500"/>
            <a:ext cx="2012100" cy="46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a:solidFill>
                  <a:srgbClr val="3B3E3F"/>
                </a:solidFill>
              </a:rPr>
              <a:t>SPONSORSHIP</a:t>
            </a:r>
            <a:endParaRPr b="1" sz="1800" u="sng">
              <a:solidFill>
                <a:srgbClr val="3B3E3F"/>
              </a:solidFill>
              <a:hlinkClick r:id="rId4"/>
            </a:endParaRPr>
          </a:p>
          <a:p>
            <a:pPr indent="0" lvl="0" marL="0" algn="ctr">
              <a:spcBef>
                <a:spcPts val="0"/>
              </a:spcBef>
              <a:spcAft>
                <a:spcPts val="0"/>
              </a:spcAft>
              <a:buNone/>
            </a:pPr>
            <a:r>
              <a:rPr b="1" lang="en" sz="1800"/>
              <a:t> </a:t>
            </a:r>
            <a:endParaRPr b="1" sz="1800"/>
          </a:p>
        </p:txBody>
      </p:sp>
      <p:pic>
        <p:nvPicPr>
          <p:cNvPr id="64" name="Shape 64"/>
          <p:cNvPicPr preferRelativeResize="0"/>
          <p:nvPr/>
        </p:nvPicPr>
        <p:blipFill rotWithShape="1">
          <a:blip r:embed="rId5">
            <a:alphaModFix/>
          </a:blip>
          <a:srcRect b="-6217" l="0" r="0" t="20225"/>
          <a:stretch/>
        </p:blipFill>
        <p:spPr>
          <a:xfrm>
            <a:off x="4730100" y="2016550"/>
            <a:ext cx="4103904" cy="2364602"/>
          </a:xfrm>
          <a:prstGeom prst="rect">
            <a:avLst/>
          </a:prstGeom>
          <a:noFill/>
          <a:ln>
            <a:noFill/>
          </a:ln>
        </p:spPr>
      </p:pic>
      <p:pic>
        <p:nvPicPr>
          <p:cNvPr id="65" name="Shape 65"/>
          <p:cNvPicPr preferRelativeResize="0"/>
          <p:nvPr/>
        </p:nvPicPr>
        <p:blipFill rotWithShape="1">
          <a:blip r:embed="rId6">
            <a:alphaModFix/>
          </a:blip>
          <a:srcRect b="0" l="5186" r="0" t="0"/>
          <a:stretch/>
        </p:blipFill>
        <p:spPr>
          <a:xfrm>
            <a:off x="311700" y="2016550"/>
            <a:ext cx="4103925" cy="2200775"/>
          </a:xfrm>
          <a:prstGeom prst="rect">
            <a:avLst/>
          </a:prstGeom>
          <a:noFill/>
          <a:ln>
            <a:noFill/>
          </a:ln>
        </p:spPr>
      </p:pic>
      <p:sp>
        <p:nvSpPr>
          <p:cNvPr id="66" name="Shape 66"/>
          <p:cNvSpPr txBox="1"/>
          <p:nvPr/>
        </p:nvSpPr>
        <p:spPr>
          <a:xfrm>
            <a:off x="4413900" y="1405200"/>
            <a:ext cx="316200" cy="330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800">
                <a:solidFill>
                  <a:srgbClr val="FFA017"/>
                </a:solidFill>
              </a:rPr>
              <a:t>&amp;</a:t>
            </a:r>
            <a:endParaRPr b="1" sz="1800">
              <a:solidFill>
                <a:srgbClr val="FFA01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Shape 71"/>
          <p:cNvSpPr txBox="1"/>
          <p:nvPr>
            <p:ph type="title"/>
          </p:nvPr>
        </p:nvSpPr>
        <p:spPr>
          <a:xfrm>
            <a:off x="311700" y="417851"/>
            <a:ext cx="8520600" cy="99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B3E3F"/>
                </a:solidFill>
                <a:latin typeface="Lato"/>
                <a:ea typeface="Lato"/>
                <a:cs typeface="Lato"/>
                <a:sym typeface="Lato"/>
              </a:rPr>
              <a:t>The Fossil Free campaign</a:t>
            </a:r>
            <a:endParaRPr b="1">
              <a:solidFill>
                <a:srgbClr val="3B3E3F"/>
              </a:solidFill>
              <a:latin typeface="Lato"/>
              <a:ea typeface="Lato"/>
              <a:cs typeface="Lato"/>
              <a:sym typeface="Lato"/>
            </a:endParaRPr>
          </a:p>
          <a:p>
            <a:pPr indent="0" lvl="0" marL="0" rtl="0" algn="ctr">
              <a:spcBef>
                <a:spcPts val="0"/>
              </a:spcBef>
              <a:spcAft>
                <a:spcPts val="0"/>
              </a:spcAft>
              <a:buNone/>
            </a:pPr>
            <a:r>
              <a:rPr b="1" lang="en">
                <a:solidFill>
                  <a:srgbClr val="3B3E3F"/>
                </a:solidFill>
                <a:latin typeface="Lato"/>
                <a:ea typeface="Lato"/>
                <a:cs typeface="Lato"/>
                <a:sym typeface="Lato"/>
              </a:rPr>
              <a:t>is EVERYWHERE...</a:t>
            </a:r>
            <a:endParaRPr b="1">
              <a:solidFill>
                <a:srgbClr val="3B3E3F"/>
              </a:solidFill>
              <a:latin typeface="Lato"/>
              <a:ea typeface="Lato"/>
              <a:cs typeface="Lato"/>
              <a:sym typeface="Lato"/>
            </a:endParaRPr>
          </a:p>
        </p:txBody>
      </p:sp>
      <p:sp>
        <p:nvSpPr>
          <p:cNvPr id="72" name="Shape 72"/>
          <p:cNvSpPr txBox="1"/>
          <p:nvPr>
            <p:ph idx="1" type="body"/>
          </p:nvPr>
        </p:nvSpPr>
        <p:spPr>
          <a:xfrm>
            <a:off x="644592" y="1535750"/>
            <a:ext cx="3988500" cy="2690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solidFill>
                  <a:srgbClr val="3B3E3F"/>
                </a:solidFill>
              </a:rPr>
              <a:t>➨ </a:t>
            </a:r>
            <a:r>
              <a:rPr b="1" lang="en">
                <a:solidFill>
                  <a:srgbClr val="3B3E3F"/>
                </a:solidFill>
              </a:rPr>
              <a:t>Launched in</a:t>
            </a:r>
            <a:r>
              <a:rPr lang="en">
                <a:solidFill>
                  <a:srgbClr val="3B3E3F"/>
                </a:solidFill>
              </a:rPr>
              <a:t> </a:t>
            </a:r>
            <a:r>
              <a:rPr b="1" lang="en">
                <a:solidFill>
                  <a:srgbClr val="FFA017"/>
                </a:solidFill>
              </a:rPr>
              <a:t>2012</a:t>
            </a:r>
            <a:endParaRPr b="1">
              <a:solidFill>
                <a:srgbClr val="FFA017"/>
              </a:solidFill>
            </a:endParaRPr>
          </a:p>
          <a:p>
            <a:pPr indent="0" lvl="0" marL="0" rtl="0">
              <a:spcBef>
                <a:spcPts val="0"/>
              </a:spcBef>
              <a:spcAft>
                <a:spcPts val="0"/>
              </a:spcAft>
              <a:buNone/>
            </a:pPr>
            <a:r>
              <a:rPr b="1" lang="en" sz="1600">
                <a:solidFill>
                  <a:srgbClr val="3B3E3F"/>
                </a:solidFill>
              </a:rPr>
              <a:t>➨ </a:t>
            </a:r>
            <a:r>
              <a:rPr b="1" lang="en">
                <a:solidFill>
                  <a:srgbClr val="3B3E3F"/>
                </a:solidFill>
              </a:rPr>
              <a:t>1000s of campaigns</a:t>
            </a:r>
            <a:endParaRPr b="1">
              <a:solidFill>
                <a:srgbClr val="3B3E3F"/>
              </a:solidFill>
            </a:endParaRPr>
          </a:p>
          <a:p>
            <a:pPr indent="0" lvl="0" marL="0" rtl="0">
              <a:spcBef>
                <a:spcPts val="0"/>
              </a:spcBef>
              <a:spcAft>
                <a:spcPts val="0"/>
              </a:spcAft>
              <a:buNone/>
            </a:pPr>
            <a:r>
              <a:rPr b="1" lang="en" sz="1600">
                <a:solidFill>
                  <a:srgbClr val="3B3E3F"/>
                </a:solidFill>
              </a:rPr>
              <a:t>➨ </a:t>
            </a:r>
            <a:r>
              <a:rPr b="1" lang="en">
                <a:solidFill>
                  <a:srgbClr val="3B3E3F"/>
                </a:solidFill>
              </a:rPr>
              <a:t>6 continents</a:t>
            </a:r>
            <a:endParaRPr b="1">
              <a:solidFill>
                <a:srgbClr val="3B3E3F"/>
              </a:solidFill>
            </a:endParaRPr>
          </a:p>
          <a:p>
            <a:pPr indent="0" lvl="0" marL="0" rtl="0">
              <a:spcBef>
                <a:spcPts val="0"/>
              </a:spcBef>
              <a:spcAft>
                <a:spcPts val="0"/>
              </a:spcAft>
              <a:buNone/>
            </a:pPr>
            <a:r>
              <a:rPr b="1" lang="en" sz="1600">
                <a:solidFill>
                  <a:srgbClr val="3B3E3F"/>
                </a:solidFill>
              </a:rPr>
              <a:t>➨ </a:t>
            </a:r>
            <a:r>
              <a:rPr b="1" lang="en">
                <a:solidFill>
                  <a:srgbClr val="FFA017"/>
                </a:solidFill>
              </a:rPr>
              <a:t>730 institutions divested</a:t>
            </a:r>
            <a:endParaRPr b="1">
              <a:solidFill>
                <a:srgbClr val="FFA017"/>
              </a:solidFill>
            </a:endParaRPr>
          </a:p>
          <a:p>
            <a:pPr indent="0" lvl="0" marL="0" rtl="0">
              <a:spcBef>
                <a:spcPts val="0"/>
              </a:spcBef>
              <a:spcAft>
                <a:spcPts val="0"/>
              </a:spcAft>
              <a:buNone/>
            </a:pPr>
            <a:r>
              <a:t/>
            </a:r>
            <a:endParaRPr b="1">
              <a:solidFill>
                <a:srgbClr val="FFA017"/>
              </a:solidFill>
            </a:endParaRPr>
          </a:p>
          <a:p>
            <a:pPr indent="0" lvl="0" marL="0" rtl="0">
              <a:spcBef>
                <a:spcPts val="0"/>
              </a:spcBef>
              <a:spcAft>
                <a:spcPts val="0"/>
              </a:spcAft>
              <a:buClr>
                <a:schemeClr val="dk1"/>
              </a:buClr>
              <a:buSzPts val="1100"/>
              <a:buFont typeface="Arial"/>
              <a:buNone/>
            </a:pPr>
            <a:r>
              <a:rPr b="1" lang="en" sz="1600">
                <a:solidFill>
                  <a:srgbClr val="3B3E3F"/>
                </a:solidFill>
              </a:rPr>
              <a:t>➨ </a:t>
            </a:r>
            <a:r>
              <a:rPr b="1" lang="en">
                <a:solidFill>
                  <a:srgbClr val="3B3E3F"/>
                </a:solidFill>
              </a:rPr>
              <a:t>Fastest growing divestment campaign in history!</a:t>
            </a:r>
            <a:endParaRPr b="1" sz="950" u="sng">
              <a:solidFill>
                <a:srgbClr val="3B3E3F"/>
              </a:solidFill>
              <a:hlinkClick r:id="rId3"/>
            </a:endParaRPr>
          </a:p>
          <a:p>
            <a:pPr indent="0" lvl="0" marL="0" rtl="0">
              <a:spcBef>
                <a:spcPts val="0"/>
              </a:spcBef>
              <a:spcAft>
                <a:spcPts val="0"/>
              </a:spcAft>
              <a:buClr>
                <a:schemeClr val="dk1"/>
              </a:buClr>
              <a:buSzPts val="1100"/>
              <a:buFont typeface="Arial"/>
              <a:buNone/>
            </a:pPr>
            <a:r>
              <a:t/>
            </a:r>
            <a:endParaRPr sz="4500">
              <a:solidFill>
                <a:srgbClr val="17292E"/>
              </a:solidFill>
            </a:endParaRPr>
          </a:p>
          <a:p>
            <a:pPr indent="0" lvl="0" marL="0" rtl="0">
              <a:spcBef>
                <a:spcPts val="0"/>
              </a:spcBef>
              <a:spcAft>
                <a:spcPts val="0"/>
              </a:spcAft>
              <a:buClr>
                <a:schemeClr val="dk1"/>
              </a:buClr>
              <a:buSzPts val="1100"/>
              <a:buFont typeface="Arial"/>
              <a:buNone/>
            </a:pPr>
            <a:r>
              <a:t/>
            </a:r>
            <a:endParaRPr b="1" sz="1200">
              <a:solidFill>
                <a:srgbClr val="17292E"/>
              </a:solidFill>
            </a:endParaRPr>
          </a:p>
          <a:p>
            <a:pPr indent="0" lvl="0" marL="0" rtl="0">
              <a:spcBef>
                <a:spcPts val="0"/>
              </a:spcBef>
              <a:spcAft>
                <a:spcPts val="0"/>
              </a:spcAft>
              <a:buClr>
                <a:schemeClr val="dk1"/>
              </a:buClr>
              <a:buSzPts val="1100"/>
              <a:buFont typeface="Arial"/>
              <a:buNone/>
            </a:pPr>
            <a:r>
              <a:t/>
            </a:r>
            <a:endParaRPr sz="4500">
              <a:solidFill>
                <a:srgbClr val="17292E"/>
              </a:solidFill>
              <a:highlight>
                <a:srgbClr val="B9D4DB"/>
              </a:highlight>
            </a:endParaRPr>
          </a:p>
          <a:p>
            <a:pPr indent="0" lvl="0" marL="0" rtl="0">
              <a:spcBef>
                <a:spcPts val="0"/>
              </a:spcBef>
              <a:spcAft>
                <a:spcPts val="1600"/>
              </a:spcAft>
              <a:buNone/>
            </a:pPr>
            <a:r>
              <a:t/>
            </a:r>
            <a:endParaRPr/>
          </a:p>
        </p:txBody>
      </p:sp>
      <p:pic>
        <p:nvPicPr>
          <p:cNvPr id="73" name="Shape 73"/>
          <p:cNvPicPr preferRelativeResize="0"/>
          <p:nvPr/>
        </p:nvPicPr>
        <p:blipFill>
          <a:blip r:embed="rId4">
            <a:alphaModFix/>
          </a:blip>
          <a:stretch>
            <a:fillRect/>
          </a:stretch>
        </p:blipFill>
        <p:spPr>
          <a:xfrm>
            <a:off x="311698" y="222123"/>
            <a:ext cx="1089250" cy="1220675"/>
          </a:xfrm>
          <a:prstGeom prst="rect">
            <a:avLst/>
          </a:prstGeom>
          <a:noFill/>
          <a:ln>
            <a:noFill/>
          </a:ln>
        </p:spPr>
      </p:pic>
      <p:pic>
        <p:nvPicPr>
          <p:cNvPr id="74" name="Shape 74"/>
          <p:cNvPicPr preferRelativeResize="0"/>
          <p:nvPr/>
        </p:nvPicPr>
        <p:blipFill>
          <a:blip r:embed="rId5">
            <a:alphaModFix/>
          </a:blip>
          <a:stretch>
            <a:fillRect/>
          </a:stretch>
        </p:blipFill>
        <p:spPr>
          <a:xfrm>
            <a:off x="4640050" y="1535750"/>
            <a:ext cx="4030425" cy="2690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Shape 79"/>
          <p:cNvSpPr txBox="1"/>
          <p:nvPr>
            <p:ph type="title"/>
          </p:nvPr>
        </p:nvSpPr>
        <p:spPr>
          <a:xfrm>
            <a:off x="311700" y="417851"/>
            <a:ext cx="8520600" cy="9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B3E3F"/>
                </a:solidFill>
                <a:latin typeface="Lato"/>
                <a:ea typeface="Lato"/>
                <a:cs typeface="Lato"/>
                <a:sym typeface="Lato"/>
              </a:rPr>
              <a:t>The divestment movement is WINNING </a:t>
            </a:r>
            <a:endParaRPr b="1">
              <a:solidFill>
                <a:srgbClr val="3B3E3F"/>
              </a:solidFill>
              <a:latin typeface="Lato"/>
              <a:ea typeface="Lato"/>
              <a:cs typeface="Lato"/>
              <a:sym typeface="Lato"/>
            </a:endParaRPr>
          </a:p>
          <a:p>
            <a:pPr indent="0" lvl="0" marL="0" rtl="0" algn="l">
              <a:spcBef>
                <a:spcPts val="0"/>
              </a:spcBef>
              <a:spcAft>
                <a:spcPts val="0"/>
              </a:spcAft>
              <a:buNone/>
            </a:pPr>
            <a:r>
              <a:t/>
            </a:r>
            <a:endParaRPr>
              <a:latin typeface="Permanent Marker"/>
              <a:ea typeface="Permanent Marker"/>
              <a:cs typeface="Permanent Marker"/>
              <a:sym typeface="Permanent Marker"/>
            </a:endParaRPr>
          </a:p>
        </p:txBody>
      </p:sp>
      <p:sp>
        <p:nvSpPr>
          <p:cNvPr id="80" name="Shape 80"/>
          <p:cNvSpPr txBox="1"/>
          <p:nvPr>
            <p:ph idx="1" type="body"/>
          </p:nvPr>
        </p:nvSpPr>
        <p:spPr>
          <a:xfrm>
            <a:off x="4431850" y="1598584"/>
            <a:ext cx="4272600" cy="2791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solidFill>
                  <a:srgbClr val="3B3E3F"/>
                </a:solidFill>
              </a:rPr>
              <a:t>➨ </a:t>
            </a:r>
            <a:r>
              <a:rPr b="1" lang="en">
                <a:solidFill>
                  <a:srgbClr val="FFA017"/>
                </a:solidFill>
              </a:rPr>
              <a:t>Universities:</a:t>
            </a:r>
            <a:r>
              <a:rPr lang="en">
                <a:solidFill>
                  <a:srgbClr val="3B3E3F"/>
                </a:solidFill>
              </a:rPr>
              <a:t> Almost ⅓  in UK </a:t>
            </a:r>
            <a:endParaRPr>
              <a:solidFill>
                <a:srgbClr val="3B3E3F"/>
              </a:solidFill>
            </a:endParaRPr>
          </a:p>
          <a:p>
            <a:pPr indent="0" lvl="0" marL="0" rtl="0">
              <a:spcBef>
                <a:spcPts val="0"/>
              </a:spcBef>
              <a:spcAft>
                <a:spcPts val="0"/>
              </a:spcAft>
              <a:buNone/>
            </a:pPr>
            <a:r>
              <a:rPr b="1" lang="en" sz="1600">
                <a:solidFill>
                  <a:srgbClr val="3B3E3F"/>
                </a:solidFill>
              </a:rPr>
              <a:t>➨ </a:t>
            </a:r>
            <a:r>
              <a:rPr b="1" lang="en">
                <a:solidFill>
                  <a:srgbClr val="FFA017"/>
                </a:solidFill>
              </a:rPr>
              <a:t>Capital cities:</a:t>
            </a:r>
            <a:r>
              <a:rPr lang="en">
                <a:solidFill>
                  <a:srgbClr val="3B3E3F"/>
                </a:solidFill>
              </a:rPr>
              <a:t> France, Germany, Norway, Sweden, Denmark</a:t>
            </a:r>
            <a:endParaRPr>
              <a:solidFill>
                <a:srgbClr val="3B3E3F"/>
              </a:solidFill>
            </a:endParaRPr>
          </a:p>
          <a:p>
            <a:pPr indent="0" lvl="0" marL="0" rtl="0">
              <a:spcBef>
                <a:spcPts val="0"/>
              </a:spcBef>
              <a:spcAft>
                <a:spcPts val="0"/>
              </a:spcAft>
              <a:buNone/>
            </a:pPr>
            <a:r>
              <a:rPr b="1" lang="en" sz="1600">
                <a:solidFill>
                  <a:srgbClr val="3B3E3F"/>
                </a:solidFill>
              </a:rPr>
              <a:t>➨ </a:t>
            </a:r>
            <a:r>
              <a:rPr b="1" lang="en">
                <a:solidFill>
                  <a:srgbClr val="FFA017"/>
                </a:solidFill>
              </a:rPr>
              <a:t>Faith institutions:</a:t>
            </a:r>
            <a:r>
              <a:rPr lang="en">
                <a:solidFill>
                  <a:srgbClr val="3B3E3F"/>
                </a:solidFill>
              </a:rPr>
              <a:t> World Council of Churches</a:t>
            </a:r>
            <a:endParaRPr>
              <a:solidFill>
                <a:srgbClr val="3B3E3F"/>
              </a:solidFill>
            </a:endParaRPr>
          </a:p>
          <a:p>
            <a:pPr indent="0" lvl="0" marL="0" rtl="0">
              <a:spcBef>
                <a:spcPts val="0"/>
              </a:spcBef>
              <a:spcAft>
                <a:spcPts val="0"/>
              </a:spcAft>
              <a:buNone/>
            </a:pPr>
            <a:r>
              <a:rPr b="1" lang="en" sz="1600">
                <a:solidFill>
                  <a:srgbClr val="3B3E3F"/>
                </a:solidFill>
              </a:rPr>
              <a:t>➨ </a:t>
            </a:r>
            <a:r>
              <a:rPr b="1" lang="en">
                <a:solidFill>
                  <a:srgbClr val="FFA017"/>
                </a:solidFill>
              </a:rPr>
              <a:t>Medical:</a:t>
            </a:r>
            <a:r>
              <a:rPr lang="en">
                <a:solidFill>
                  <a:srgbClr val="3B3E3F"/>
                </a:solidFill>
              </a:rPr>
              <a:t> British Medical Association</a:t>
            </a:r>
            <a:endParaRPr>
              <a:solidFill>
                <a:srgbClr val="3B3E3F"/>
              </a:solidFill>
            </a:endParaRPr>
          </a:p>
        </p:txBody>
      </p:sp>
      <p:pic>
        <p:nvPicPr>
          <p:cNvPr id="81" name="Shape 81"/>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82" name="Shape 82"/>
          <p:cNvPicPr preferRelativeResize="0"/>
          <p:nvPr/>
        </p:nvPicPr>
        <p:blipFill>
          <a:blip r:embed="rId4">
            <a:alphaModFix/>
          </a:blip>
          <a:stretch>
            <a:fillRect/>
          </a:stretch>
        </p:blipFill>
        <p:spPr>
          <a:xfrm>
            <a:off x="550300" y="1598575"/>
            <a:ext cx="3675251" cy="23508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Permanent Marker"/>
              <a:ea typeface="Permanent Marker"/>
              <a:cs typeface="Permanent Marker"/>
              <a:sym typeface="Permanent Marker"/>
            </a:endParaRPr>
          </a:p>
        </p:txBody>
      </p:sp>
      <p:sp>
        <p:nvSpPr>
          <p:cNvPr id="88" name="Shape 88"/>
          <p:cNvSpPr txBox="1"/>
          <p:nvPr>
            <p:ph idx="1" type="body"/>
          </p:nvPr>
        </p:nvSpPr>
        <p:spPr>
          <a:xfrm>
            <a:off x="598225" y="1880600"/>
            <a:ext cx="8031000" cy="2791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sz="2200">
              <a:solidFill>
                <a:srgbClr val="17292E"/>
              </a:solidFill>
            </a:endParaRPr>
          </a:p>
        </p:txBody>
      </p:sp>
      <p:pic>
        <p:nvPicPr>
          <p:cNvPr id="89" name="Shape 89"/>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90" name="Shape 90"/>
          <p:cNvPicPr preferRelativeResize="0"/>
          <p:nvPr/>
        </p:nvPicPr>
        <p:blipFill rotWithShape="1">
          <a:blip r:embed="rId4">
            <a:alphaModFix/>
          </a:blip>
          <a:srcRect b="0" l="0" r="0" t="0"/>
          <a:stretch/>
        </p:blipFill>
        <p:spPr>
          <a:xfrm>
            <a:off x="0" y="-345669"/>
            <a:ext cx="9144000" cy="5715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96" name="Shape 9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97" name="Shape 97"/>
          <p:cNvPicPr preferRelativeResize="0"/>
          <p:nvPr/>
        </p:nvPicPr>
        <p:blipFill>
          <a:blip r:embed="rId3">
            <a:alphaModFix/>
          </a:blip>
          <a:stretch>
            <a:fillRect/>
          </a:stretch>
        </p:blipFill>
        <p:spPr>
          <a:xfrm>
            <a:off x="311698" y="222123"/>
            <a:ext cx="1089250" cy="1220675"/>
          </a:xfrm>
          <a:prstGeom prst="rect">
            <a:avLst/>
          </a:prstGeom>
          <a:noFill/>
          <a:ln>
            <a:noFill/>
          </a:ln>
        </p:spPr>
      </p:pic>
      <p:pic>
        <p:nvPicPr>
          <p:cNvPr id="98" name="Shape 98"/>
          <p:cNvPicPr preferRelativeResize="0"/>
          <p:nvPr/>
        </p:nvPicPr>
        <p:blipFill>
          <a:blip r:embed="rId4">
            <a:alphaModFix/>
          </a:blip>
          <a:stretch>
            <a:fillRect/>
          </a:stretch>
        </p:blipFill>
        <p:spPr>
          <a:xfrm>
            <a:off x="-1" y="-513750"/>
            <a:ext cx="9143999" cy="6857999"/>
          </a:xfrm>
          <a:prstGeom prst="rect">
            <a:avLst/>
          </a:prstGeom>
          <a:noFill/>
          <a:ln>
            <a:noFill/>
          </a:ln>
        </p:spPr>
      </p:pic>
      <p:sp>
        <p:nvSpPr>
          <p:cNvPr id="99" name="Shape 99"/>
          <p:cNvSpPr txBox="1"/>
          <p:nvPr/>
        </p:nvSpPr>
        <p:spPr>
          <a:xfrm>
            <a:off x="202575" y="634075"/>
            <a:ext cx="3342600" cy="4453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i="1" lang="en" sz="2400"/>
              <a:t>“</a:t>
            </a:r>
            <a:r>
              <a:rPr i="1" lang="en" sz="2400">
                <a:latin typeface="Lato"/>
                <a:ea typeface="Lato"/>
                <a:cs typeface="Lato"/>
                <a:sym typeface="Lato"/>
              </a:rPr>
              <a:t>This is the biggest challenge we have at the moment as a company ... the fact that societal acceptance of the energy system as we have it is just disappearing.</a:t>
            </a:r>
            <a:r>
              <a:rPr i="1" lang="en" sz="2400"/>
              <a:t>”</a:t>
            </a:r>
            <a:endParaRPr i="1" sz="2400"/>
          </a:p>
          <a:p>
            <a:pPr indent="0" lvl="0" marL="0" rtl="0">
              <a:spcBef>
                <a:spcPts val="0"/>
              </a:spcBef>
              <a:spcAft>
                <a:spcPts val="0"/>
              </a:spcAft>
              <a:buNone/>
            </a:pPr>
            <a:r>
              <a:t/>
            </a:r>
            <a:endParaRPr i="1" sz="2400"/>
          </a:p>
          <a:p>
            <a:pPr indent="0" lvl="0" marL="0">
              <a:spcBef>
                <a:spcPts val="0"/>
              </a:spcBef>
              <a:spcAft>
                <a:spcPts val="0"/>
              </a:spcAft>
              <a:buNone/>
            </a:pPr>
            <a:r>
              <a:rPr b="1" lang="en" sz="2400">
                <a:latin typeface="Lato"/>
                <a:ea typeface="Lato"/>
                <a:cs typeface="Lato"/>
                <a:sym typeface="Lato"/>
              </a:rPr>
              <a:t>Ben van Beurden, </a:t>
            </a:r>
            <a:endParaRPr b="1" sz="2400">
              <a:latin typeface="Lato"/>
              <a:ea typeface="Lato"/>
              <a:cs typeface="Lato"/>
              <a:sym typeface="Lato"/>
            </a:endParaRPr>
          </a:p>
          <a:p>
            <a:pPr indent="0" lvl="0" marL="0" rtl="0">
              <a:spcBef>
                <a:spcPts val="0"/>
              </a:spcBef>
              <a:spcAft>
                <a:spcPts val="0"/>
              </a:spcAft>
              <a:buNone/>
            </a:pPr>
            <a:r>
              <a:rPr b="1" lang="en" sz="2400">
                <a:latin typeface="Lato"/>
                <a:ea typeface="Lato"/>
                <a:cs typeface="Lato"/>
                <a:sym typeface="Lato"/>
              </a:rPr>
              <a:t>CEO of Shell</a:t>
            </a:r>
            <a:endParaRPr b="1" i="1" sz="24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311700" y="423313"/>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3B3E3F"/>
                </a:solidFill>
                <a:latin typeface="Lato"/>
                <a:ea typeface="Lato"/>
                <a:cs typeface="Lato"/>
                <a:sym typeface="Lato"/>
              </a:rPr>
              <a:t>How does the campaign work?</a:t>
            </a:r>
            <a:endParaRPr b="1" sz="3600">
              <a:solidFill>
                <a:srgbClr val="3B3E3F"/>
              </a:solidFill>
              <a:latin typeface="Lato"/>
              <a:ea typeface="Lato"/>
              <a:cs typeface="Lato"/>
              <a:sym typeface="Lato"/>
            </a:endParaRPr>
          </a:p>
          <a:p>
            <a:pPr indent="0" lvl="0" marL="0" algn="ctr">
              <a:spcBef>
                <a:spcPts val="0"/>
              </a:spcBef>
              <a:spcAft>
                <a:spcPts val="0"/>
              </a:spcAft>
              <a:buNone/>
            </a:pPr>
            <a:r>
              <a:t/>
            </a:r>
            <a:endParaRPr sz="3600">
              <a:latin typeface="Permanent Marker"/>
              <a:ea typeface="Permanent Marker"/>
              <a:cs typeface="Permanent Marker"/>
              <a:sym typeface="Permanent Marker"/>
            </a:endParaRPr>
          </a:p>
        </p:txBody>
      </p:sp>
      <p:sp>
        <p:nvSpPr>
          <p:cNvPr id="105" name="Shape 105"/>
          <p:cNvSpPr txBox="1"/>
          <p:nvPr>
            <p:ph idx="1" type="body"/>
          </p:nvPr>
        </p:nvSpPr>
        <p:spPr>
          <a:xfrm>
            <a:off x="311700" y="1603250"/>
            <a:ext cx="8520600" cy="3121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600">
                <a:solidFill>
                  <a:srgbClr val="3B3E3F"/>
                </a:solidFill>
              </a:rPr>
              <a:t>Anyone anywhere can join or start their own </a:t>
            </a:r>
            <a:r>
              <a:rPr b="1" lang="en" sz="1600">
                <a:solidFill>
                  <a:srgbClr val="FFA017"/>
                </a:solidFill>
              </a:rPr>
              <a:t>Fossil Free</a:t>
            </a:r>
            <a:r>
              <a:rPr b="1" lang="en" sz="1600">
                <a:solidFill>
                  <a:srgbClr val="3B3E3F"/>
                </a:solidFill>
              </a:rPr>
              <a:t> campaign. </a:t>
            </a:r>
            <a:endParaRPr b="1" sz="1600">
              <a:solidFill>
                <a:srgbClr val="3B3E3F"/>
              </a:solidFill>
            </a:endParaRPr>
          </a:p>
          <a:p>
            <a:pPr indent="0" lvl="0" marL="0" rtl="0">
              <a:spcBef>
                <a:spcPts val="1600"/>
              </a:spcBef>
              <a:spcAft>
                <a:spcPts val="0"/>
              </a:spcAft>
              <a:buNone/>
            </a:pPr>
            <a:br>
              <a:rPr lang="en" sz="1600">
                <a:solidFill>
                  <a:srgbClr val="3B3E3F"/>
                </a:solidFill>
              </a:rPr>
            </a:br>
            <a:r>
              <a:rPr lang="en" sz="1600">
                <a:solidFill>
                  <a:srgbClr val="3B3E3F"/>
                </a:solidFill>
              </a:rPr>
              <a:t>Each campaign group is </a:t>
            </a:r>
            <a:r>
              <a:rPr b="1" lang="en" sz="1600">
                <a:solidFill>
                  <a:srgbClr val="FFA017"/>
                </a:solidFill>
              </a:rPr>
              <a:t>autonomous</a:t>
            </a:r>
            <a:r>
              <a:rPr lang="en" sz="1600">
                <a:solidFill>
                  <a:srgbClr val="3B3E3F"/>
                </a:solidFill>
              </a:rPr>
              <a:t> but is built from the </a:t>
            </a:r>
            <a:r>
              <a:rPr b="1" lang="en" sz="1600">
                <a:solidFill>
                  <a:srgbClr val="FFA017"/>
                </a:solidFill>
              </a:rPr>
              <a:t>same DNA</a:t>
            </a:r>
            <a:r>
              <a:rPr lang="en" sz="1600">
                <a:solidFill>
                  <a:srgbClr val="3B3E3F"/>
                </a:solidFill>
              </a:rPr>
              <a:t> or building blocks:</a:t>
            </a:r>
            <a:endParaRPr sz="1600">
              <a:solidFill>
                <a:srgbClr val="3B3E3F"/>
              </a:solidFill>
            </a:endParaRPr>
          </a:p>
          <a:p>
            <a:pPr indent="0" lvl="0" marL="0" rtl="0">
              <a:spcBef>
                <a:spcPts val="1600"/>
              </a:spcBef>
              <a:spcAft>
                <a:spcPts val="0"/>
              </a:spcAft>
              <a:buNone/>
            </a:pPr>
            <a:r>
              <a:rPr b="1" lang="en" sz="1600">
                <a:solidFill>
                  <a:srgbClr val="3B3E3F"/>
                </a:solidFill>
              </a:rPr>
              <a:t>➨ We share a </a:t>
            </a:r>
            <a:r>
              <a:rPr b="1" lang="en" sz="1600" u="sng">
                <a:solidFill>
                  <a:srgbClr val="FFA017"/>
                </a:solidFill>
                <a:hlinkClick r:id="rId3"/>
              </a:rPr>
              <a:t>Theory of Change</a:t>
            </a:r>
            <a:r>
              <a:rPr b="1" lang="en" sz="1600">
                <a:solidFill>
                  <a:srgbClr val="FFA017"/>
                </a:solidFill>
              </a:rPr>
              <a:t> </a:t>
            </a:r>
            <a:r>
              <a:rPr b="1" lang="en" sz="1600">
                <a:solidFill>
                  <a:srgbClr val="3B3E3F"/>
                </a:solidFill>
              </a:rPr>
              <a:t>for how divestment can tackle the climate crisis.</a:t>
            </a:r>
            <a:endParaRPr b="1" sz="1600">
              <a:solidFill>
                <a:srgbClr val="3B3E3F"/>
              </a:solidFill>
            </a:endParaRPr>
          </a:p>
          <a:p>
            <a:pPr indent="0" lvl="0" marL="0">
              <a:spcBef>
                <a:spcPts val="1600"/>
              </a:spcBef>
              <a:spcAft>
                <a:spcPts val="1600"/>
              </a:spcAft>
              <a:buNone/>
            </a:pPr>
            <a:r>
              <a:rPr b="1" lang="en" sz="1600">
                <a:solidFill>
                  <a:srgbClr val="3B3E3F"/>
                </a:solidFill>
              </a:rPr>
              <a:t>➨ We commit to the same </a:t>
            </a:r>
            <a:r>
              <a:rPr b="1" lang="en" sz="1600" u="sng">
                <a:solidFill>
                  <a:srgbClr val="FFA017"/>
                </a:solidFill>
                <a:hlinkClick r:id="rId4"/>
              </a:rPr>
              <a:t>organising principles</a:t>
            </a:r>
            <a:r>
              <a:rPr b="1" lang="en" sz="1600">
                <a:solidFill>
                  <a:srgbClr val="3B3E3F"/>
                </a:solidFill>
              </a:rPr>
              <a:t> for how we work together.</a:t>
            </a:r>
            <a:endParaRPr b="1" sz="1600">
              <a:solidFill>
                <a:srgbClr val="3B3E3F"/>
              </a:solidFill>
            </a:endParaRPr>
          </a:p>
        </p:txBody>
      </p:sp>
      <p:pic>
        <p:nvPicPr>
          <p:cNvPr id="106" name="Shape 106"/>
          <p:cNvPicPr preferRelativeResize="0"/>
          <p:nvPr/>
        </p:nvPicPr>
        <p:blipFill>
          <a:blip r:embed="rId5">
            <a:alphaModFix/>
          </a:blip>
          <a:stretch>
            <a:fillRect/>
          </a:stretch>
        </p:blipFill>
        <p:spPr>
          <a:xfrm>
            <a:off x="311698" y="222123"/>
            <a:ext cx="1089250" cy="1220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ph type="title"/>
          </p:nvPr>
        </p:nvSpPr>
        <p:spPr>
          <a:xfrm>
            <a:off x="325363" y="404750"/>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4000">
                <a:solidFill>
                  <a:srgbClr val="FFA017"/>
                </a:solidFill>
                <a:latin typeface="Lato"/>
                <a:ea typeface="Lato"/>
                <a:cs typeface="Lato"/>
                <a:sym typeface="Lato"/>
              </a:rPr>
              <a:t>Our theory of change</a:t>
            </a:r>
            <a:endParaRPr b="1" sz="4000">
              <a:solidFill>
                <a:srgbClr val="FFA017"/>
              </a:solidFill>
              <a:latin typeface="Lato"/>
              <a:ea typeface="Lato"/>
              <a:cs typeface="Lato"/>
              <a:sym typeface="Lato"/>
            </a:endParaRPr>
          </a:p>
        </p:txBody>
      </p:sp>
      <p:sp>
        <p:nvSpPr>
          <p:cNvPr id="112" name="Shape 1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solidFill>
                  <a:srgbClr val="FFFFFF"/>
                </a:solidFill>
                <a:uFill>
                  <a:noFill/>
                </a:uFill>
                <a:latin typeface="Roboto"/>
                <a:ea typeface="Roboto"/>
                <a:cs typeface="Roboto"/>
                <a:sym typeface="Roboto"/>
                <a:hlinkClick r:id="rId3"/>
              </a:rPr>
              <a:t>https://youtu.be/_dApzI9jN04</a:t>
            </a:r>
            <a:endParaRPr/>
          </a:p>
        </p:txBody>
      </p:sp>
      <p:pic>
        <p:nvPicPr>
          <p:cNvPr id="113" name="Shape 113"/>
          <p:cNvPicPr preferRelativeResize="0"/>
          <p:nvPr/>
        </p:nvPicPr>
        <p:blipFill>
          <a:blip r:embed="rId4">
            <a:alphaModFix/>
          </a:blip>
          <a:stretch>
            <a:fillRect/>
          </a:stretch>
        </p:blipFill>
        <p:spPr>
          <a:xfrm>
            <a:off x="311698" y="222123"/>
            <a:ext cx="1089250" cy="1220675"/>
          </a:xfrm>
          <a:prstGeom prst="rect">
            <a:avLst/>
          </a:prstGeom>
          <a:noFill/>
          <a:ln>
            <a:noFill/>
          </a:ln>
        </p:spPr>
      </p:pic>
      <p:pic>
        <p:nvPicPr>
          <p:cNvPr id="114" name="Shape 114"/>
          <p:cNvPicPr preferRelativeResize="0"/>
          <p:nvPr/>
        </p:nvPicPr>
        <p:blipFill rotWithShape="1">
          <a:blip r:embed="rId5">
            <a:alphaModFix/>
          </a:blip>
          <a:srcRect b="25806" l="25035" r="33570" t="24315"/>
          <a:stretch/>
        </p:blipFill>
        <p:spPr>
          <a:xfrm>
            <a:off x="1692156" y="1152475"/>
            <a:ext cx="5759671" cy="3901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4047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FFA017"/>
                </a:solidFill>
                <a:latin typeface="Lato"/>
                <a:ea typeface="Lato"/>
                <a:cs typeface="Lato"/>
                <a:sym typeface="Lato"/>
              </a:rPr>
              <a:t>Our theory of change</a:t>
            </a:r>
            <a:endParaRPr b="1" sz="4000">
              <a:solidFill>
                <a:srgbClr val="FFA017"/>
              </a:solidFill>
              <a:latin typeface="Lato"/>
              <a:ea typeface="Lato"/>
              <a:cs typeface="Lato"/>
              <a:sym typeface="Lato"/>
            </a:endParaRPr>
          </a:p>
        </p:txBody>
      </p:sp>
      <p:sp>
        <p:nvSpPr>
          <p:cNvPr id="120" name="Shape 1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solidFill>
                  <a:srgbClr val="FFFFFF"/>
                </a:solidFill>
                <a:uFill>
                  <a:noFill/>
                </a:uFill>
                <a:latin typeface="Roboto"/>
                <a:ea typeface="Roboto"/>
                <a:cs typeface="Roboto"/>
                <a:sym typeface="Roboto"/>
                <a:hlinkClick r:id="rId3"/>
              </a:rPr>
              <a:t>https://youtu.be/_dApzI9jN04</a:t>
            </a:r>
            <a:endParaRPr/>
          </a:p>
        </p:txBody>
      </p:sp>
      <p:pic>
        <p:nvPicPr>
          <p:cNvPr id="121" name="Shape 121"/>
          <p:cNvPicPr preferRelativeResize="0"/>
          <p:nvPr/>
        </p:nvPicPr>
        <p:blipFill>
          <a:blip r:embed="rId4">
            <a:alphaModFix/>
          </a:blip>
          <a:stretch>
            <a:fillRect/>
          </a:stretch>
        </p:blipFill>
        <p:spPr>
          <a:xfrm>
            <a:off x="311698" y="222123"/>
            <a:ext cx="1089250" cy="1220675"/>
          </a:xfrm>
          <a:prstGeom prst="rect">
            <a:avLst/>
          </a:prstGeom>
          <a:noFill/>
          <a:ln>
            <a:noFill/>
          </a:ln>
        </p:spPr>
      </p:pic>
      <p:pic>
        <p:nvPicPr>
          <p:cNvPr id="122" name="Shape 122"/>
          <p:cNvPicPr preferRelativeResize="0"/>
          <p:nvPr/>
        </p:nvPicPr>
        <p:blipFill>
          <a:blip r:embed="rId5">
            <a:alphaModFix/>
          </a:blip>
          <a:stretch>
            <a:fillRect/>
          </a:stretch>
        </p:blipFill>
        <p:spPr>
          <a:xfrm>
            <a:off x="1016812" y="1442800"/>
            <a:ext cx="7110376" cy="3250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